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93" r:id="rId11"/>
    <p:sldId id="29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9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857" autoAdjust="0"/>
  </p:normalViewPr>
  <p:slideViewPr>
    <p:cSldViewPr>
      <p:cViewPr>
        <p:scale>
          <a:sx n="60" d="100"/>
          <a:sy n="60" d="100"/>
        </p:scale>
        <p:origin x="-142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0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6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1</a:t>
            </a:fld>
            <a:endParaRPr lang="en-C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9970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9970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patient can also keep it unassigned and go to any pharmacy to have it filled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326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326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326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1.</a:t>
            </a:r>
            <a:r>
              <a:rPr lang="en-CA" baseline="0" dirty="0" smtClean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050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8257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-The New EMR Adopter Funding Program (NA) assists physicians in their transition from paper-based records to electronic medical records Runs till</a:t>
            </a:r>
            <a:r>
              <a:rPr lang="en-CA" baseline="0" dirty="0" smtClean="0"/>
              <a:t> March 2014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94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Cases,</a:t>
            </a:r>
            <a:r>
              <a:rPr lang="en-CA" baseline="0" dirty="0" smtClean="0"/>
              <a:t> ePrescribing pilot project and useful links to the more detail on the current initiatives at eHealth Ontario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4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5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funded by the Ministry of Health and Long-Term Care who are working towards </a:t>
            </a:r>
            <a:r>
              <a:rPr lang="en-CA" sz="1200" dirty="0" smtClean="0"/>
              <a:t>enabling</a:t>
            </a:r>
            <a:r>
              <a:rPr lang="en-CA" sz="1200" baseline="0" dirty="0" smtClean="0"/>
              <a:t> </a:t>
            </a:r>
            <a:r>
              <a:rPr lang="en-CA" sz="1200" dirty="0" smtClean="0"/>
              <a:t>physicians and other health care providers to establish and maintain electronic health records (EHRs) for all of Ontario’s 13.5 million residents </a:t>
            </a:r>
          </a:p>
          <a:p>
            <a:endParaRPr lang="en-CA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Connects physicians and health care providers by allowing the transmission of electronic health data across a wide network of electronic health record (EHR) systems throughout the province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Our job is to deliver a comprehensive, patient-focused, secure and private electronic health record (EHR) system.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This will improve the way patients receive care, enhance the clinical experience and make the system more sustainable.</a:t>
            </a:r>
          </a:p>
          <a:p>
            <a:endParaRPr lang="en-CA" sz="1200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867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186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u="sng" dirty="0" smtClean="0"/>
              <a:t>Diagnostic Imaging Program</a:t>
            </a:r>
            <a:r>
              <a:rPr lang="en-CA" b="1" u="sng" baseline="0" dirty="0" smtClean="0"/>
              <a:t> </a:t>
            </a:r>
            <a:endParaRPr lang="en-CA" b="1" u="sng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Authorized health care providers can share images and reports securely with other providers within their respective DI-rs. The diagnostic images and corresponding reports are stored in a regional repository from which they can be retrieved in digital format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Picture archiving and communications systems (PACS) and DI repositories are secure computer systems that contain patient radiology reports and images such as hospital-based CT scans, ultrasounds, MRIs, mammograms and x-rays. The implementation of these systems has eliminated the need for film and paper diagnostic images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Works</a:t>
            </a:r>
            <a:r>
              <a:rPr lang="en-CA" baseline="0" dirty="0" smtClean="0"/>
              <a:t> covers all hospitals in Ontario</a:t>
            </a:r>
          </a:p>
          <a:p>
            <a:pPr marL="0" indent="0">
              <a:buFont typeface="Arial" pitchFamily="34" charset="0"/>
              <a:buNone/>
            </a:pPr>
            <a:endParaRPr lang="en-CA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CA" b="1" dirty="0" smtClean="0"/>
              <a:t>Drug Profile</a:t>
            </a:r>
            <a:r>
              <a:rPr lang="en-CA" b="1" baseline="0" dirty="0" smtClean="0"/>
              <a:t> Viewer (DPV)</a:t>
            </a:r>
            <a:endParaRPr lang="en-CA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2005, the DPV System has provided clinicians in hospitals with electronic access to the prescription drug histories of ODB recipients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Originally in the ER department only but has expanded through the hospital given</a:t>
            </a:r>
            <a:r>
              <a:rPr lang="en-CA" baseline="0" dirty="0" smtClean="0"/>
              <a:t> the value of the information it provides </a:t>
            </a:r>
            <a:endParaRPr lang="en-CA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eHealth Ontario is currently exploring ways to effectively share ODB prescription drug claims histories with healthcare providers outside of hospitals.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As of August 2011, the DPV has been made available outside of hospital settings to a small number of community health centres as part of a limited roll-out</a:t>
            </a:r>
          </a:p>
          <a:p>
            <a:pPr marL="0" indent="0">
              <a:buFont typeface="Arial" pitchFamily="34" charset="0"/>
              <a:buNone/>
            </a:pPr>
            <a:endParaRPr lang="en-CA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CA" b="1" baseline="0" dirty="0" smtClean="0"/>
              <a:t>OLIS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ConnectingGTA project, four additional hospital organizations in the Greater Toronto Area (GTA) have begun feeding laboratory data into OLIS. The hospital sites connected through this project are: Credit Valley Hospital; Mackenzie Health; North York General Hospital; Southlake Regional Health Centre; St. Michael’s Hospital; and Sunnybrook Health Sciences Centre.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b="0" baseline="0" dirty="0" smtClean="0"/>
              <a:t>40,000 clinicians</a:t>
            </a:r>
          </a:p>
          <a:p>
            <a:pPr marL="0" indent="0">
              <a:buFont typeface="Arial" pitchFamily="34" charset="0"/>
              <a:buNone/>
            </a:pPr>
            <a:endParaRPr lang="en-CA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CA" b="1" baseline="0" dirty="0" smtClean="0"/>
              <a:t>Physician eHealth</a:t>
            </a:r>
          </a:p>
          <a:p>
            <a:pPr marL="0" indent="0">
              <a:buFont typeface="Arial" pitchFamily="34" charset="0"/>
              <a:buNone/>
            </a:pPr>
            <a:r>
              <a:rPr lang="en-CA" baseline="0" dirty="0" smtClean="0"/>
              <a:t> </a:t>
            </a:r>
            <a:r>
              <a:rPr lang="en-CA" dirty="0" smtClean="0"/>
              <a:t>EMR adoption program with the goal to broaden and accelerate adoption of EMRs among community-based providers. OntarioMD, a subsidiary of the Ontario Medical Association (OMA), is eHealth Ontario’s partner for the delivery of the program to eligible providers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359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CA" dirty="0" smtClean="0"/>
              <a:t>eHealth Ontario is leading the development of a provincial Medication Management System (MMS)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/>
              <a:t>DIS:</a:t>
            </a:r>
            <a:r>
              <a:rPr lang="en-CA" sz="1200" baseline="0" dirty="0" smtClean="0"/>
              <a:t> Central Hub to provide clinicians access to a comprehensive list of medications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895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Health Stewards-</a:t>
            </a:r>
            <a:r>
              <a:rPr lang="en-CA" baseline="0" dirty="0" smtClean="0"/>
              <a:t>monitor the activity of the financial and  medication information to make sure things are running smoothly and in accordance with the government policies and procedures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7823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>
                <a:solidFill>
                  <a:schemeClr val="tx1"/>
                </a:solidFill>
              </a:rPr>
              <a:t>Used by clinicians in their healthcare setting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solidFill>
                  <a:schemeClr val="tx1"/>
                </a:solidFill>
              </a:rPr>
              <a:t>Used by all healthcare providers who manage medication therapy in the community or at the point of transition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>
                <a:solidFill>
                  <a:schemeClr val="tx1"/>
                </a:solidFill>
              </a:rPr>
              <a:t>Providing a common information set used in the patient care process  therefore supporting interdisciplinary care</a:t>
            </a:r>
          </a:p>
          <a:p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095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07A6-E52F-497D-9B49-53B783514924}" type="slidenum">
              <a:rPr lang="en-CA" smtClean="0"/>
              <a:pPr/>
              <a:t>16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healthontariomms.weebly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b="1" dirty="0" smtClean="0"/>
              <a:t>e-Health Ontario: A Medication </a:t>
            </a:r>
            <a:r>
              <a:rPr lang="en-CA" b="1" dirty="0"/>
              <a:t>M</a:t>
            </a:r>
            <a:r>
              <a:rPr lang="en-CA" b="1" dirty="0" smtClean="0"/>
              <a:t>anagement System (MMS) for Ontarians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6858000" cy="523220"/>
          </a:xfrm>
        </p:spPr>
        <p:txBody>
          <a:bodyPr/>
          <a:lstStyle/>
          <a:p>
            <a:r>
              <a:rPr lang="en-CA" sz="2800" dirty="0" smtClean="0">
                <a:solidFill>
                  <a:schemeClr val="tx1"/>
                </a:solidFill>
              </a:rPr>
              <a:t>Presenter: Nick Khanna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continue…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500" dirty="0">
                <a:solidFill>
                  <a:schemeClr val="tx1"/>
                </a:solidFill>
              </a:rPr>
              <a:t>JP </a:t>
            </a:r>
            <a:r>
              <a:rPr lang="en-CA" sz="2500" dirty="0" smtClean="0">
                <a:solidFill>
                  <a:schemeClr val="tx1"/>
                </a:solidFill>
              </a:rPr>
              <a:t>then decides </a:t>
            </a:r>
            <a:r>
              <a:rPr lang="en-CA" sz="2500" dirty="0">
                <a:solidFill>
                  <a:schemeClr val="tx1"/>
                </a:solidFill>
              </a:rPr>
              <a:t>to go a</a:t>
            </a:r>
            <a:r>
              <a:rPr lang="en-CA" sz="2500" dirty="0" smtClean="0">
                <a:solidFill>
                  <a:schemeClr val="tx1"/>
                </a:solidFill>
              </a:rPr>
              <a:t> local pharmacy on her way home </a:t>
            </a:r>
            <a:r>
              <a:rPr lang="en-CA" sz="2500" dirty="0">
                <a:solidFill>
                  <a:schemeClr val="tx1"/>
                </a:solidFill>
              </a:rPr>
              <a:t>to get her prescription filled.  After a few days of using the cream JP </a:t>
            </a:r>
            <a:r>
              <a:rPr lang="en-CA" sz="2500" dirty="0" smtClean="0">
                <a:solidFill>
                  <a:schemeClr val="tx1"/>
                </a:solidFill>
              </a:rPr>
              <a:t>notice’s </a:t>
            </a:r>
            <a:r>
              <a:rPr lang="en-CA" sz="2500" dirty="0">
                <a:solidFill>
                  <a:schemeClr val="tx1"/>
                </a:solidFill>
              </a:rPr>
              <a:t>that the </a:t>
            </a:r>
            <a:r>
              <a:rPr lang="en-CA" sz="2500" dirty="0" smtClean="0">
                <a:solidFill>
                  <a:schemeClr val="tx1"/>
                </a:solidFill>
              </a:rPr>
              <a:t>rash hasn’t </a:t>
            </a:r>
            <a:r>
              <a:rPr lang="en-CA" sz="2500" dirty="0">
                <a:solidFill>
                  <a:schemeClr val="tx1"/>
                </a:solidFill>
              </a:rPr>
              <a:t>gotten any </a:t>
            </a:r>
            <a:r>
              <a:rPr lang="en-CA" sz="2500" dirty="0" smtClean="0">
                <a:solidFill>
                  <a:schemeClr val="tx1"/>
                </a:solidFill>
              </a:rPr>
              <a:t>better so she </a:t>
            </a:r>
            <a:r>
              <a:rPr lang="en-CA" sz="2500" dirty="0">
                <a:solidFill>
                  <a:schemeClr val="tx1"/>
                </a:solidFill>
              </a:rPr>
              <a:t>decide to seek further medical attention </a:t>
            </a:r>
            <a:r>
              <a:rPr lang="en-CA" sz="2500" dirty="0" smtClean="0">
                <a:solidFill>
                  <a:schemeClr val="tx1"/>
                </a:solidFill>
              </a:rPr>
              <a:t>at the hospital.</a:t>
            </a:r>
            <a:endParaRPr lang="en-CA" sz="2500" dirty="0"/>
          </a:p>
          <a:p>
            <a:pPr marL="0" indent="0">
              <a:buNone/>
            </a:pPr>
            <a:endParaRPr lang="en-CA" sz="2500" dirty="0"/>
          </a:p>
        </p:txBody>
      </p:sp>
    </p:spTree>
    <p:extLst>
      <p:ext uri="{BB962C8B-B14F-4D97-AF65-F5344CB8AC3E}">
        <p14:creationId xmlns:p14="http://schemas.microsoft.com/office/powerpoint/2010/main" val="8566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Medication Management System (MMS)</a:t>
            </a:r>
            <a:endParaRPr lang="en-CA" b="1" dirty="0"/>
          </a:p>
        </p:txBody>
      </p:sp>
      <p:pic>
        <p:nvPicPr>
          <p:cNvPr id="1026" name="Picture 2" descr="http://www.accidentlegalhelp.com/pages/defective-medic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3651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System that will provide </a:t>
            </a:r>
            <a:r>
              <a:rPr lang="en-CA" dirty="0">
                <a:solidFill>
                  <a:schemeClr val="tx1"/>
                </a:solidFill>
              </a:rPr>
              <a:t>a secure and comprehensive record of medications for ALL </a:t>
            </a:r>
            <a:r>
              <a:rPr lang="en-CA" dirty="0" smtClean="0">
                <a:solidFill>
                  <a:schemeClr val="tx1"/>
                </a:solidFill>
              </a:rPr>
              <a:t>Ontarians </a:t>
            </a:r>
            <a:endParaRPr lang="en-CA" dirty="0">
              <a:solidFill>
                <a:schemeClr val="tx1"/>
              </a:solidFill>
            </a:endParaRPr>
          </a:p>
          <a:p>
            <a:pPr lvl="1"/>
            <a:r>
              <a:rPr lang="en-CA" sz="2000" b="1" dirty="0" smtClean="0">
                <a:solidFill>
                  <a:schemeClr val="tx1"/>
                </a:solidFill>
              </a:rPr>
              <a:t>ePrescribing</a:t>
            </a:r>
            <a:r>
              <a:rPr lang="en-CA" sz="2000" b="1" dirty="0">
                <a:solidFill>
                  <a:schemeClr val="tx1"/>
                </a:solidFill>
              </a:rPr>
              <a:t>:</a:t>
            </a:r>
            <a:r>
              <a:rPr lang="en-CA" sz="2000" dirty="0">
                <a:solidFill>
                  <a:schemeClr val="tx1"/>
                </a:solidFill>
              </a:rPr>
              <a:t> </a:t>
            </a:r>
            <a:r>
              <a:rPr lang="en-CA" sz="2000" dirty="0" smtClean="0">
                <a:solidFill>
                  <a:schemeClr val="tx1"/>
                </a:solidFill>
              </a:rPr>
              <a:t>allow </a:t>
            </a:r>
            <a:r>
              <a:rPr lang="en-CA" dirty="0" smtClean="0">
                <a:solidFill>
                  <a:schemeClr val="tx1"/>
                </a:solidFill>
              </a:rPr>
              <a:t>physicians</a:t>
            </a:r>
            <a:r>
              <a:rPr lang="en-CA" sz="2000" dirty="0" smtClean="0">
                <a:solidFill>
                  <a:schemeClr val="tx1"/>
                </a:solidFill>
              </a:rPr>
              <a:t>, </a:t>
            </a:r>
            <a:r>
              <a:rPr lang="en-CA" sz="2000" dirty="0">
                <a:solidFill>
                  <a:schemeClr val="tx1"/>
                </a:solidFill>
              </a:rPr>
              <a:t>nurse </a:t>
            </a:r>
            <a:r>
              <a:rPr lang="en-CA" sz="2000" dirty="0" smtClean="0">
                <a:solidFill>
                  <a:schemeClr val="tx1"/>
                </a:solidFill>
              </a:rPr>
              <a:t>practitioners, pharmacist (smoking cessation)  and </a:t>
            </a:r>
            <a:r>
              <a:rPr lang="en-CA" sz="2000" dirty="0">
                <a:solidFill>
                  <a:schemeClr val="tx1"/>
                </a:solidFill>
              </a:rPr>
              <a:t>other clinicians to send prescriptions electronically to </a:t>
            </a:r>
            <a:r>
              <a:rPr lang="en-CA" sz="2000" dirty="0" smtClean="0">
                <a:solidFill>
                  <a:schemeClr val="tx1"/>
                </a:solidFill>
              </a:rPr>
              <a:t>pharmacies</a:t>
            </a:r>
            <a:endParaRPr lang="en-CA" sz="2000" dirty="0">
              <a:solidFill>
                <a:schemeClr val="tx1"/>
              </a:solidFill>
            </a:endParaRPr>
          </a:p>
          <a:p>
            <a:pPr lvl="1"/>
            <a:r>
              <a:rPr lang="en-CA" sz="2000" b="1" dirty="0" smtClean="0">
                <a:solidFill>
                  <a:schemeClr val="tx1"/>
                </a:solidFill>
              </a:rPr>
              <a:t>Drug </a:t>
            </a:r>
            <a:r>
              <a:rPr lang="en-CA" sz="2000" b="1" dirty="0">
                <a:solidFill>
                  <a:schemeClr val="tx1"/>
                </a:solidFill>
              </a:rPr>
              <a:t>information </a:t>
            </a:r>
            <a:r>
              <a:rPr lang="en-CA" sz="2000" b="1" dirty="0" smtClean="0">
                <a:solidFill>
                  <a:schemeClr val="tx1"/>
                </a:solidFill>
              </a:rPr>
              <a:t>system (DIS)</a:t>
            </a:r>
            <a:r>
              <a:rPr lang="en-CA" sz="2000" dirty="0" smtClean="0">
                <a:solidFill>
                  <a:schemeClr val="tx1"/>
                </a:solidFill>
              </a:rPr>
              <a:t>: comprehensive </a:t>
            </a:r>
            <a:r>
              <a:rPr lang="en-CA" sz="2000" dirty="0">
                <a:solidFill>
                  <a:schemeClr val="tx1"/>
                </a:solidFill>
              </a:rPr>
              <a:t>medication history of prescriptions </a:t>
            </a:r>
            <a:r>
              <a:rPr lang="en-CA" dirty="0" smtClean="0">
                <a:solidFill>
                  <a:schemeClr val="tx1"/>
                </a:solidFill>
              </a:rPr>
              <a:t>ePrescribed </a:t>
            </a:r>
            <a:r>
              <a:rPr lang="en-CA" sz="2000" dirty="0" smtClean="0">
                <a:solidFill>
                  <a:schemeClr val="tx1"/>
                </a:solidFill>
              </a:rPr>
              <a:t>and </a:t>
            </a:r>
            <a:r>
              <a:rPr lang="en-CA" sz="2000" dirty="0">
                <a:solidFill>
                  <a:schemeClr val="tx1"/>
                </a:solidFill>
              </a:rPr>
              <a:t>dispensed in </a:t>
            </a:r>
            <a:r>
              <a:rPr lang="en-CA" sz="2000" dirty="0" smtClean="0">
                <a:solidFill>
                  <a:schemeClr val="tx1"/>
                </a:solidFill>
              </a:rPr>
              <a:t>Ontario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25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Medication Management-</a:t>
            </a:r>
            <a:r>
              <a:rPr lang="en-CA" sz="3200" b="1" dirty="0" smtClean="0"/>
              <a:t>Current Landscape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1556792"/>
            <a:ext cx="2684984" cy="4896544"/>
          </a:xfrm>
        </p:spPr>
        <p:txBody>
          <a:bodyPr>
            <a:noAutofit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Pockets </a:t>
            </a:r>
            <a:r>
              <a:rPr lang="en-CA" sz="2000" dirty="0">
                <a:solidFill>
                  <a:schemeClr val="tx1"/>
                </a:solidFill>
              </a:rPr>
              <a:t>of information </a:t>
            </a:r>
            <a:r>
              <a:rPr lang="en-CA" sz="2000" dirty="0" smtClean="0">
                <a:solidFill>
                  <a:schemeClr val="tx1"/>
                </a:solidFill>
              </a:rPr>
              <a:t>in </a:t>
            </a:r>
            <a:r>
              <a:rPr lang="en-CA" sz="2000" dirty="0">
                <a:solidFill>
                  <a:schemeClr val="tx1"/>
                </a:solidFill>
              </a:rPr>
              <a:t>each healthcare provider </a:t>
            </a:r>
            <a:r>
              <a:rPr lang="en-CA" sz="2000" dirty="0" smtClean="0">
                <a:solidFill>
                  <a:schemeClr val="tx1"/>
                </a:solidFill>
              </a:rPr>
              <a:t>setting </a:t>
            </a:r>
            <a:endParaRPr lang="en-CA" sz="2000" dirty="0">
              <a:solidFill>
                <a:schemeClr val="tx1"/>
              </a:solidFill>
            </a:endParaRPr>
          </a:p>
          <a:p>
            <a:r>
              <a:rPr lang="en-CA" sz="2000" dirty="0" smtClean="0">
                <a:solidFill>
                  <a:schemeClr val="tx1"/>
                </a:solidFill>
              </a:rPr>
              <a:t>No mechanism to share information and have a complete </a:t>
            </a:r>
            <a:r>
              <a:rPr lang="en-CA" sz="2000" dirty="0">
                <a:solidFill>
                  <a:schemeClr val="tx1"/>
                </a:solidFill>
              </a:rPr>
              <a:t>picture </a:t>
            </a:r>
            <a:r>
              <a:rPr lang="en-CA" sz="2000" dirty="0" smtClean="0">
                <a:solidFill>
                  <a:schemeClr val="tx1"/>
                </a:solidFill>
              </a:rPr>
              <a:t>of a patient’s  </a:t>
            </a:r>
            <a:r>
              <a:rPr lang="en-CA" sz="2000" dirty="0">
                <a:solidFill>
                  <a:schemeClr val="tx1"/>
                </a:solidFill>
              </a:rPr>
              <a:t>medication profile 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Paper-based prescribing which patient’s take into </a:t>
            </a:r>
            <a:r>
              <a:rPr lang="en-CA" sz="2000" dirty="0">
                <a:solidFill>
                  <a:schemeClr val="tx1"/>
                </a:solidFill>
              </a:rPr>
              <a:t>to pharmacies </a:t>
            </a:r>
          </a:p>
          <a:p>
            <a:endParaRPr lang="en-C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9" y="1398074"/>
            <a:ext cx="4813548" cy="511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27784" y="5445224"/>
            <a:ext cx="1656184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635896" y="1124744"/>
            <a:ext cx="1672893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251520" y="1268760"/>
            <a:ext cx="1592559" cy="1808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55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Medication Management- </a:t>
            </a:r>
            <a:r>
              <a:rPr lang="en-CA" sz="3200" b="1" dirty="0" smtClean="0"/>
              <a:t>Future Landscape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5" y="2204864"/>
            <a:ext cx="2880322" cy="259228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CA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800" b="1" dirty="0" smtClean="0">
                <a:solidFill>
                  <a:schemeClr val="tx1"/>
                </a:solidFill>
              </a:rPr>
              <a:t>Clinical </a:t>
            </a:r>
            <a:endParaRPr lang="en-C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800" b="1" dirty="0" smtClean="0">
                <a:solidFill>
                  <a:schemeClr val="tx1"/>
                </a:solidFill>
              </a:rPr>
              <a:t>Comprehensive </a:t>
            </a:r>
            <a:endParaRPr lang="en-C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800" b="1" dirty="0" smtClean="0">
                <a:solidFill>
                  <a:schemeClr val="tx1"/>
                </a:solidFill>
              </a:rPr>
              <a:t>Collaborative </a:t>
            </a:r>
            <a:endParaRPr lang="en-CA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9303"/>
            <a:ext cx="5976663" cy="528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2780928"/>
            <a:ext cx="79208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3058586" y="2770919"/>
            <a:ext cx="79208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2060104" y="5157192"/>
            <a:ext cx="79208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89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 to the Case….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91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3877891"/>
          </a:xfrm>
        </p:spPr>
        <p:txBody>
          <a:bodyPr/>
          <a:lstStyle/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>
                <a:solidFill>
                  <a:schemeClr val="tx1"/>
                </a:solidFill>
              </a:rPr>
              <a:t>JP </a:t>
            </a:r>
            <a:r>
              <a:rPr lang="en-CA" dirty="0">
                <a:solidFill>
                  <a:schemeClr val="tx1"/>
                </a:solidFill>
              </a:rPr>
              <a:t>is a 60 year old female who is suffering </a:t>
            </a:r>
            <a:r>
              <a:rPr lang="en-CA" dirty="0" smtClean="0">
                <a:solidFill>
                  <a:schemeClr val="tx1"/>
                </a:solidFill>
              </a:rPr>
              <a:t>from </a:t>
            </a:r>
            <a:r>
              <a:rPr lang="en-CA" dirty="0">
                <a:solidFill>
                  <a:schemeClr val="tx1"/>
                </a:solidFill>
              </a:rPr>
              <a:t>a reoccurring rash but is out of her cream and has no refills.  </a:t>
            </a:r>
            <a:r>
              <a:rPr lang="en-CA" dirty="0" smtClean="0">
                <a:solidFill>
                  <a:schemeClr val="tx1"/>
                </a:solidFill>
              </a:rPr>
              <a:t>Her family physician </a:t>
            </a:r>
            <a:r>
              <a:rPr lang="en-CA" dirty="0">
                <a:solidFill>
                  <a:schemeClr val="tx1"/>
                </a:solidFill>
              </a:rPr>
              <a:t>is on vacation so she decides to go to a local walk-in </a:t>
            </a:r>
            <a:r>
              <a:rPr lang="en-CA" dirty="0" smtClean="0">
                <a:solidFill>
                  <a:schemeClr val="tx1"/>
                </a:solidFill>
              </a:rPr>
              <a:t>clinic to see a physician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06768"/>
            <a:ext cx="4064772" cy="15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0600" y="808673"/>
            <a:ext cx="6858000" cy="1323439"/>
          </a:xfrm>
        </p:spPr>
        <p:txBody>
          <a:bodyPr/>
          <a:lstStyle/>
          <a:p>
            <a:r>
              <a:rPr lang="en-CA" b="1" dirty="0" smtClean="0"/>
              <a:t>Comprehensive Medication Profile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0409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492608"/>
            <a:ext cx="5050904" cy="5786807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In </a:t>
            </a:r>
            <a:r>
              <a:rPr lang="en-CA" dirty="0">
                <a:solidFill>
                  <a:schemeClr val="tx1"/>
                </a:solidFill>
              </a:rPr>
              <a:t>the exam room, the physician creates a new file for </a:t>
            </a:r>
            <a:r>
              <a:rPr lang="en-CA" dirty="0" smtClean="0">
                <a:solidFill>
                  <a:schemeClr val="tx1"/>
                </a:solidFill>
              </a:rPr>
              <a:t>JP in the electronic medication record  (EMR) </a:t>
            </a:r>
            <a:r>
              <a:rPr lang="en-CA" dirty="0">
                <a:solidFill>
                  <a:schemeClr val="tx1"/>
                </a:solidFill>
              </a:rPr>
              <a:t>as it is her first time at the clinic and records her </a:t>
            </a:r>
            <a:r>
              <a:rPr lang="en-CA" dirty="0" smtClean="0">
                <a:solidFill>
                  <a:schemeClr val="tx1"/>
                </a:solidFill>
              </a:rPr>
              <a:t>medical details 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JP mentions </a:t>
            </a:r>
            <a:r>
              <a:rPr lang="en-CA" dirty="0">
                <a:solidFill>
                  <a:schemeClr val="tx1"/>
                </a:solidFill>
              </a:rPr>
              <a:t>that she had this rash before and has tried a number of </a:t>
            </a:r>
            <a:r>
              <a:rPr lang="en-CA" dirty="0" smtClean="0">
                <a:solidFill>
                  <a:schemeClr val="tx1"/>
                </a:solidFill>
              </a:rPr>
              <a:t>creams </a:t>
            </a:r>
            <a:r>
              <a:rPr lang="en-CA" dirty="0">
                <a:solidFill>
                  <a:schemeClr val="tx1"/>
                </a:solidFill>
              </a:rPr>
              <a:t>but only one has </a:t>
            </a:r>
            <a:r>
              <a:rPr lang="en-CA" dirty="0" smtClean="0">
                <a:solidFill>
                  <a:schemeClr val="tx1"/>
                </a:solidFill>
              </a:rPr>
              <a:t>worked 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She </a:t>
            </a:r>
            <a:r>
              <a:rPr lang="en-CA" dirty="0">
                <a:solidFill>
                  <a:schemeClr val="tx1"/>
                </a:solidFill>
              </a:rPr>
              <a:t>cannot remember the name of the </a:t>
            </a:r>
            <a:r>
              <a:rPr lang="en-CA" dirty="0" smtClean="0">
                <a:solidFill>
                  <a:schemeClr val="tx1"/>
                </a:solidFill>
              </a:rPr>
              <a:t>cream though  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02324"/>
            <a:ext cx="287502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1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492608"/>
            <a:ext cx="5050904" cy="578680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From </a:t>
            </a:r>
            <a:r>
              <a:rPr lang="en-CA" dirty="0">
                <a:solidFill>
                  <a:schemeClr val="tx1"/>
                </a:solidFill>
              </a:rPr>
              <a:t>the EMR, the physician is able to retrieve a patient </a:t>
            </a:r>
            <a:r>
              <a:rPr lang="en-CA" dirty="0" smtClean="0">
                <a:solidFill>
                  <a:schemeClr val="tx1"/>
                </a:solidFill>
              </a:rPr>
              <a:t>profile of JP </a:t>
            </a:r>
            <a:r>
              <a:rPr lang="en-CA" dirty="0">
                <a:solidFill>
                  <a:schemeClr val="tx1"/>
                </a:solidFill>
              </a:rPr>
              <a:t>from the MMS that contains: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All </a:t>
            </a:r>
            <a:r>
              <a:rPr lang="en-CA" dirty="0">
                <a:solidFill>
                  <a:schemeClr val="tx1"/>
                </a:solidFill>
              </a:rPr>
              <a:t>prescriptions from her family physician and other walk-in clinics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Everything </a:t>
            </a:r>
            <a:r>
              <a:rPr lang="en-CA" dirty="0">
                <a:solidFill>
                  <a:schemeClr val="tx1"/>
                </a:solidFill>
              </a:rPr>
              <a:t>that </a:t>
            </a:r>
            <a:r>
              <a:rPr lang="en-CA" dirty="0" smtClean="0">
                <a:solidFill>
                  <a:schemeClr val="tx1"/>
                </a:solidFill>
              </a:rPr>
              <a:t>has been </a:t>
            </a:r>
            <a:r>
              <a:rPr lang="en-CA" dirty="0">
                <a:solidFill>
                  <a:schemeClr val="tx1"/>
                </a:solidFill>
              </a:rPr>
              <a:t>dispensed </a:t>
            </a:r>
            <a:r>
              <a:rPr lang="en-CA" dirty="0" smtClean="0">
                <a:solidFill>
                  <a:schemeClr val="tx1"/>
                </a:solidFill>
              </a:rPr>
              <a:t> for JP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All </a:t>
            </a:r>
            <a:r>
              <a:rPr lang="en-CA" dirty="0">
                <a:solidFill>
                  <a:schemeClr val="tx1"/>
                </a:solidFill>
              </a:rPr>
              <a:t>current allergies 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The physician then confirms </a:t>
            </a:r>
            <a:r>
              <a:rPr lang="en-CA" dirty="0">
                <a:solidFill>
                  <a:schemeClr val="tx1"/>
                </a:solidFill>
              </a:rPr>
              <a:t>with </a:t>
            </a:r>
            <a:r>
              <a:rPr lang="en-CA" dirty="0" smtClean="0">
                <a:solidFill>
                  <a:schemeClr val="tx1"/>
                </a:solidFill>
              </a:rPr>
              <a:t>JP from her patient profile the cream that has worked best for her in the past 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The </a:t>
            </a:r>
            <a:r>
              <a:rPr lang="en-CA" dirty="0">
                <a:solidFill>
                  <a:schemeClr val="tx1"/>
                </a:solidFill>
              </a:rPr>
              <a:t>physician decides to prescribe the same </a:t>
            </a:r>
            <a:r>
              <a:rPr lang="en-CA" dirty="0" smtClean="0">
                <a:solidFill>
                  <a:schemeClr val="tx1"/>
                </a:solidFill>
              </a:rPr>
              <a:t>cream 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2608"/>
            <a:ext cx="298639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835696" y="2276872"/>
            <a:ext cx="0" cy="5760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7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Outline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Who is eHealth Ontario?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What they do?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Current Initiatives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Medication Management System (MMS)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Case</a:t>
            </a:r>
          </a:p>
          <a:p>
            <a:r>
              <a:rPr lang="en-CA" dirty="0">
                <a:solidFill>
                  <a:schemeClr val="tx1"/>
                </a:solidFill>
              </a:rPr>
              <a:t>Other Functionalities within the MMS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Benefits: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Patients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Pharmacists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Future Outlooks</a:t>
            </a:r>
          </a:p>
        </p:txBody>
      </p:sp>
    </p:spTree>
    <p:extLst>
      <p:ext uri="{BB962C8B-B14F-4D97-AF65-F5344CB8AC3E}">
        <p14:creationId xmlns:p14="http://schemas.microsoft.com/office/powerpoint/2010/main" val="36913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lectronichealthrecordrescue.com/wp-content/uploads/2011/06/electronic-prescrip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6325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e-Prescribing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9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88640"/>
            <a:ext cx="4834880" cy="6264696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>
                <a:solidFill>
                  <a:schemeClr val="tx1"/>
                </a:solidFill>
              </a:rPr>
              <a:t>The </a:t>
            </a:r>
            <a:r>
              <a:rPr lang="en-CA" dirty="0">
                <a:solidFill>
                  <a:schemeClr val="tx1"/>
                </a:solidFill>
              </a:rPr>
              <a:t>physician uses the EMR to create the </a:t>
            </a:r>
            <a:r>
              <a:rPr lang="en-CA" dirty="0" smtClean="0">
                <a:solidFill>
                  <a:schemeClr val="tx1"/>
                </a:solidFill>
              </a:rPr>
              <a:t>eRx </a:t>
            </a:r>
            <a:r>
              <a:rPr lang="en-CA" dirty="0">
                <a:solidFill>
                  <a:schemeClr val="tx1"/>
                </a:solidFill>
              </a:rPr>
              <a:t>and is prompted to include all the necessary information like drug name and </a:t>
            </a:r>
            <a:r>
              <a:rPr lang="en-CA" dirty="0" smtClean="0">
                <a:solidFill>
                  <a:schemeClr val="tx1"/>
                </a:solidFill>
              </a:rPr>
              <a:t>instructions 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He also </a:t>
            </a:r>
            <a:r>
              <a:rPr lang="en-CA" dirty="0">
                <a:solidFill>
                  <a:schemeClr val="tx1"/>
                </a:solidFill>
              </a:rPr>
              <a:t>includes one refill in case the rash continues before she sees her family </a:t>
            </a:r>
            <a:r>
              <a:rPr lang="en-CA" dirty="0" smtClean="0">
                <a:solidFill>
                  <a:schemeClr val="tx1"/>
                </a:solidFill>
              </a:rPr>
              <a:t>physician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The </a:t>
            </a:r>
            <a:r>
              <a:rPr lang="en-CA" dirty="0">
                <a:solidFill>
                  <a:schemeClr val="tx1"/>
                </a:solidFill>
              </a:rPr>
              <a:t>physician </a:t>
            </a:r>
            <a:r>
              <a:rPr lang="en-CA" dirty="0" smtClean="0">
                <a:solidFill>
                  <a:schemeClr val="tx1"/>
                </a:solidFill>
              </a:rPr>
              <a:t>asks JP if she would like to “assign” the eRx </a:t>
            </a:r>
            <a:r>
              <a:rPr lang="en-CA" dirty="0">
                <a:solidFill>
                  <a:schemeClr val="tx1"/>
                </a:solidFill>
              </a:rPr>
              <a:t>to a particular </a:t>
            </a:r>
            <a:r>
              <a:rPr lang="en-CA" dirty="0" smtClean="0">
                <a:solidFill>
                  <a:schemeClr val="tx1"/>
                </a:solidFill>
              </a:rPr>
              <a:t>pharmacy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JP decides she’d like to pick up her Rx from Shoppers Drug Mart (SDM) close to her home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5" y="2246962"/>
            <a:ext cx="3479455" cy="117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2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88640"/>
            <a:ext cx="4834880" cy="6264696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>
                <a:solidFill>
                  <a:schemeClr val="tx1"/>
                </a:solidFill>
              </a:rPr>
              <a:t>The </a:t>
            </a:r>
            <a:r>
              <a:rPr lang="en-CA" dirty="0">
                <a:solidFill>
                  <a:schemeClr val="tx1"/>
                </a:solidFill>
              </a:rPr>
              <a:t>physician hits send and the </a:t>
            </a:r>
            <a:r>
              <a:rPr lang="en-CA" dirty="0" smtClean="0">
                <a:solidFill>
                  <a:schemeClr val="tx1"/>
                </a:solidFill>
              </a:rPr>
              <a:t>eRx </a:t>
            </a:r>
            <a:r>
              <a:rPr lang="en-CA" dirty="0">
                <a:solidFill>
                  <a:schemeClr val="tx1"/>
                </a:solidFill>
              </a:rPr>
              <a:t>is securely sent to the </a:t>
            </a:r>
            <a:r>
              <a:rPr lang="en-CA" dirty="0" smtClean="0">
                <a:solidFill>
                  <a:schemeClr val="tx1"/>
                </a:solidFill>
              </a:rPr>
              <a:t>MMS which does a series of checks: </a:t>
            </a:r>
            <a:endParaRPr lang="en-CA" dirty="0">
              <a:solidFill>
                <a:schemeClr val="tx1"/>
              </a:solidFill>
            </a:endParaRP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 </a:t>
            </a:r>
            <a:r>
              <a:rPr lang="en-CA" dirty="0">
                <a:solidFill>
                  <a:schemeClr val="tx1"/>
                </a:solidFill>
              </a:rPr>
              <a:t>basic check to make sure the prescription is complete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 </a:t>
            </a:r>
            <a:r>
              <a:rPr lang="en-CA" dirty="0">
                <a:solidFill>
                  <a:schemeClr val="tx1"/>
                </a:solidFill>
              </a:rPr>
              <a:t>check to make sure it does not interact with any allergies </a:t>
            </a:r>
            <a:r>
              <a:rPr lang="en-CA" dirty="0" smtClean="0">
                <a:solidFill>
                  <a:schemeClr val="tx1"/>
                </a:solidFill>
              </a:rPr>
              <a:t>or any drug-drug interactions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Before leaving, </a:t>
            </a:r>
            <a:r>
              <a:rPr lang="en-CA" dirty="0" smtClean="0">
                <a:solidFill>
                  <a:schemeClr val="tx1"/>
                </a:solidFill>
              </a:rPr>
              <a:t>the admin staff (or physician) prints </a:t>
            </a:r>
            <a:r>
              <a:rPr lang="en-CA" dirty="0">
                <a:solidFill>
                  <a:schemeClr val="tx1"/>
                </a:solidFill>
              </a:rPr>
              <a:t>out a receipt for </a:t>
            </a:r>
            <a:r>
              <a:rPr lang="en-CA" dirty="0" smtClean="0">
                <a:solidFill>
                  <a:schemeClr val="tx1"/>
                </a:solidFill>
              </a:rPr>
              <a:t>JP </a:t>
            </a:r>
            <a:r>
              <a:rPr lang="en-CA" dirty="0">
                <a:solidFill>
                  <a:schemeClr val="tx1"/>
                </a:solidFill>
              </a:rPr>
              <a:t>to remind her that she has a </a:t>
            </a:r>
            <a:r>
              <a:rPr lang="en-CA" dirty="0" smtClean="0">
                <a:solidFill>
                  <a:schemeClr val="tx1"/>
                </a:solidFill>
              </a:rPr>
              <a:t>prescription at SDM close to her home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endParaRPr lang="en-CA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41875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763688" y="1484784"/>
            <a:ext cx="0" cy="5760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09891" y="3725026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8159" y="5085184"/>
            <a:ext cx="2736304" cy="1360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53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Picking up the Rx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1754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332656"/>
            <a:ext cx="4032448" cy="6049756"/>
          </a:xfrm>
        </p:spPr>
        <p:txBody>
          <a:bodyPr>
            <a:normAutofit fontScale="25000" lnSpcReduction="20000"/>
          </a:bodyPr>
          <a:lstStyle/>
          <a:p>
            <a:r>
              <a:rPr lang="en-CA" sz="9600" dirty="0" smtClean="0">
                <a:solidFill>
                  <a:schemeClr val="tx1"/>
                </a:solidFill>
              </a:rPr>
              <a:t>The Pharmacist at SDM receives </a:t>
            </a:r>
            <a:r>
              <a:rPr lang="en-CA" sz="9600" dirty="0">
                <a:solidFill>
                  <a:schemeClr val="tx1"/>
                </a:solidFill>
              </a:rPr>
              <a:t>the </a:t>
            </a:r>
            <a:r>
              <a:rPr lang="en-CA" sz="9600" dirty="0" smtClean="0">
                <a:solidFill>
                  <a:schemeClr val="tx1"/>
                </a:solidFill>
              </a:rPr>
              <a:t>eRx in </a:t>
            </a:r>
            <a:r>
              <a:rPr lang="en-CA" sz="9600" dirty="0">
                <a:solidFill>
                  <a:schemeClr val="tx1"/>
                </a:solidFill>
              </a:rPr>
              <a:t>the </a:t>
            </a:r>
            <a:r>
              <a:rPr lang="en-CA" sz="9600" dirty="0" smtClean="0">
                <a:solidFill>
                  <a:schemeClr val="tx1"/>
                </a:solidFill>
              </a:rPr>
              <a:t>pharmacy</a:t>
            </a:r>
            <a:r>
              <a:rPr lang="en-CA" sz="9600" dirty="0">
                <a:solidFill>
                  <a:schemeClr val="tx1"/>
                </a:solidFill>
              </a:rPr>
              <a:t> </a:t>
            </a:r>
            <a:r>
              <a:rPr lang="en-CA" sz="9600" dirty="0" smtClean="0">
                <a:solidFill>
                  <a:schemeClr val="tx1"/>
                </a:solidFill>
              </a:rPr>
              <a:t>system and then can start dispensing the medication (including making sure there are no drug interactions of allergies etc..)</a:t>
            </a:r>
          </a:p>
          <a:p>
            <a:endParaRPr lang="en-CA" sz="9600" dirty="0">
              <a:solidFill>
                <a:schemeClr val="tx1"/>
              </a:solidFill>
            </a:endParaRPr>
          </a:p>
          <a:p>
            <a:r>
              <a:rPr lang="en-CA" sz="9600" dirty="0" smtClean="0">
                <a:solidFill>
                  <a:schemeClr val="tx1"/>
                </a:solidFill>
              </a:rPr>
              <a:t>JP arrives </a:t>
            </a:r>
            <a:r>
              <a:rPr lang="en-CA" sz="9600" dirty="0">
                <a:solidFill>
                  <a:schemeClr val="tx1"/>
                </a:solidFill>
              </a:rPr>
              <a:t>at </a:t>
            </a:r>
            <a:r>
              <a:rPr lang="en-CA" sz="9600" dirty="0" smtClean="0">
                <a:solidFill>
                  <a:schemeClr val="tx1"/>
                </a:solidFill>
              </a:rPr>
              <a:t>SDM after </a:t>
            </a:r>
            <a:r>
              <a:rPr lang="en-CA" sz="9600" dirty="0">
                <a:solidFill>
                  <a:schemeClr val="tx1"/>
                </a:solidFill>
              </a:rPr>
              <a:t>her appointment and </a:t>
            </a:r>
            <a:r>
              <a:rPr lang="en-CA" sz="9600" dirty="0" smtClean="0">
                <a:solidFill>
                  <a:schemeClr val="tx1"/>
                </a:solidFill>
              </a:rPr>
              <a:t>presents to </a:t>
            </a:r>
            <a:r>
              <a:rPr lang="en-CA" sz="9600" dirty="0">
                <a:solidFill>
                  <a:schemeClr val="tx1"/>
                </a:solidFill>
              </a:rPr>
              <a:t>the pharmacy staff </a:t>
            </a:r>
            <a:r>
              <a:rPr lang="en-CA" sz="9600" dirty="0" smtClean="0">
                <a:solidFill>
                  <a:schemeClr val="tx1"/>
                </a:solidFill>
              </a:rPr>
              <a:t>her  eRx receipt</a:t>
            </a:r>
          </a:p>
          <a:p>
            <a:r>
              <a:rPr lang="en-CA" sz="9600" dirty="0" smtClean="0">
                <a:solidFill>
                  <a:schemeClr val="tx1"/>
                </a:solidFill>
              </a:rPr>
              <a:t>Since </a:t>
            </a:r>
            <a:r>
              <a:rPr lang="en-CA" sz="9600" dirty="0">
                <a:solidFill>
                  <a:schemeClr val="tx1"/>
                </a:solidFill>
              </a:rPr>
              <a:t>the prescription was pre-filled, the medication is ready </a:t>
            </a:r>
            <a:r>
              <a:rPr lang="en-CA" sz="9600" dirty="0" smtClean="0">
                <a:solidFill>
                  <a:schemeClr val="tx1"/>
                </a:solidFill>
              </a:rPr>
              <a:t>to pick by  JP</a:t>
            </a:r>
            <a:endParaRPr lang="en-CA" sz="9600" dirty="0">
              <a:solidFill>
                <a:schemeClr val="tx1"/>
              </a:solidFill>
            </a:endParaRPr>
          </a:p>
          <a:p>
            <a:endParaRPr lang="en-CA" sz="4400" dirty="0"/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127"/>
            <a:ext cx="3791943" cy="57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51720" y="3645024"/>
            <a:ext cx="0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836712"/>
            <a:ext cx="4258816" cy="5750099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>
                <a:solidFill>
                  <a:schemeClr val="tx1"/>
                </a:solidFill>
              </a:rPr>
              <a:t>The </a:t>
            </a:r>
            <a:r>
              <a:rPr lang="en-CA" dirty="0">
                <a:solidFill>
                  <a:schemeClr val="tx1"/>
                </a:solidFill>
              </a:rPr>
              <a:t>medication is retrieved and given </a:t>
            </a:r>
            <a:r>
              <a:rPr lang="en-CA" dirty="0" smtClean="0">
                <a:solidFill>
                  <a:schemeClr val="tx1"/>
                </a:solidFill>
              </a:rPr>
              <a:t>to JP for which she is counseled on by the Pharmacist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JP </a:t>
            </a:r>
            <a:r>
              <a:rPr lang="en-CA" dirty="0">
                <a:solidFill>
                  <a:schemeClr val="tx1"/>
                </a:solidFill>
              </a:rPr>
              <a:t>leaves </a:t>
            </a:r>
            <a:r>
              <a:rPr lang="en-CA" dirty="0" smtClean="0">
                <a:solidFill>
                  <a:schemeClr val="tx1"/>
                </a:solidFill>
              </a:rPr>
              <a:t>the pharmacy with the medication and the Pharmacist records </a:t>
            </a:r>
            <a:r>
              <a:rPr lang="en-CA" dirty="0">
                <a:solidFill>
                  <a:schemeClr val="tx1"/>
                </a:solidFill>
              </a:rPr>
              <a:t>in the MMS that the prescription has been picked </a:t>
            </a:r>
            <a:r>
              <a:rPr lang="en-CA" dirty="0" smtClean="0">
                <a:solidFill>
                  <a:schemeClr val="tx1"/>
                </a:solidFill>
              </a:rPr>
              <a:t>up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1660"/>
            <a:ext cx="3352823" cy="153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448272" cy="261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11760" y="2743744"/>
            <a:ext cx="0" cy="8292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Summary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8" y="1380598"/>
            <a:ext cx="2491318" cy="101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19" y="1458923"/>
            <a:ext cx="2573735" cy="85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64" y="2418480"/>
            <a:ext cx="2455912" cy="294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039" y="3660150"/>
            <a:ext cx="1972497" cy="16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24944"/>
            <a:ext cx="918051" cy="7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77" y="5309116"/>
            <a:ext cx="802286" cy="143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4" y="5316627"/>
            <a:ext cx="962752" cy="8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1" y="3691735"/>
            <a:ext cx="1026721" cy="97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8" y="4667754"/>
            <a:ext cx="676205" cy="81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203848" y="1889873"/>
            <a:ext cx="244827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52120" y="2205444"/>
            <a:ext cx="609905" cy="54934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825577" y="3958007"/>
            <a:ext cx="978671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85620" y="4843769"/>
            <a:ext cx="12001" cy="64254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558552" y="5309116"/>
            <a:ext cx="2437384" cy="92819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58552" y="4323923"/>
            <a:ext cx="1929769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890488" y="2399148"/>
            <a:ext cx="697736" cy="5257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03129" y="961053"/>
            <a:ext cx="113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Step 1</a:t>
            </a:r>
            <a:endParaRPr lang="en-CA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730628" y="2028539"/>
            <a:ext cx="113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Step 2</a:t>
            </a:r>
            <a:endParaRPr lang="en-CA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573579" y="2331485"/>
            <a:ext cx="113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Step 3</a:t>
            </a:r>
            <a:endParaRPr lang="en-CA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52120" y="3314226"/>
            <a:ext cx="113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Step 4</a:t>
            </a:r>
            <a:endParaRPr lang="en-CA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311460" y="5077036"/>
            <a:ext cx="113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Step 6</a:t>
            </a:r>
            <a:endParaRPr lang="en-CA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897293" y="5660987"/>
            <a:ext cx="113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Step 5</a:t>
            </a:r>
            <a:endParaRPr lang="en-CA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932002" y="3728166"/>
            <a:ext cx="113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Step 7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4646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Functionalities within the MMS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Send renewal requests to Prescribers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Quicker more efficient communication with other health care professionals (Online Portal)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Pharmacy System will be able to create eRx’s as well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Documentation/Clinical Notes will available to all health care professionals </a:t>
            </a:r>
          </a:p>
        </p:txBody>
      </p:sp>
    </p:spTree>
    <p:extLst>
      <p:ext uri="{BB962C8B-B14F-4D97-AF65-F5344CB8AC3E}">
        <p14:creationId xmlns:p14="http://schemas.microsoft.com/office/powerpoint/2010/main" val="33201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Benefits for Patients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Fewer medication </a:t>
            </a:r>
            <a:r>
              <a:rPr lang="en-CA" dirty="0">
                <a:solidFill>
                  <a:schemeClr val="tx1"/>
                </a:solidFill>
              </a:rPr>
              <a:t>errors because electronic prescriptions will be legible and complete </a:t>
            </a: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Improved </a:t>
            </a:r>
            <a:r>
              <a:rPr lang="en-CA" dirty="0">
                <a:solidFill>
                  <a:schemeClr val="tx1"/>
                </a:solidFill>
              </a:rPr>
              <a:t>access for patients: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Patients </a:t>
            </a:r>
            <a:r>
              <a:rPr lang="en-CA" dirty="0">
                <a:solidFill>
                  <a:schemeClr val="tx1"/>
                </a:solidFill>
              </a:rPr>
              <a:t>will not have to wait for days while pharmacies clarify incomplete </a:t>
            </a:r>
            <a:r>
              <a:rPr lang="en-CA" dirty="0" smtClean="0">
                <a:solidFill>
                  <a:schemeClr val="tx1"/>
                </a:solidFill>
              </a:rPr>
              <a:t>prescriptions (Continuity of care)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“Assigned” prescriptions will be ready for patients to pick up when they arrived (Better services with prescriptions)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3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Benefit for Pharmacist</a:t>
            </a:r>
            <a:r>
              <a:rPr lang="en-CA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The </a:t>
            </a:r>
            <a:r>
              <a:rPr lang="en-CA" dirty="0">
                <a:solidFill>
                  <a:schemeClr val="tx1"/>
                </a:solidFill>
              </a:rPr>
              <a:t>pharmacy will be able to prefill “assigned” prescriptions before the patient arrives to pick up the </a:t>
            </a:r>
            <a:r>
              <a:rPr lang="en-CA" dirty="0" smtClean="0">
                <a:solidFill>
                  <a:schemeClr val="tx1"/>
                </a:solidFill>
              </a:rPr>
              <a:t>medications allowing more time for clinical services and clinics 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Much fewer adverse drug reactions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Having </a:t>
            </a:r>
            <a:r>
              <a:rPr lang="en-CA" dirty="0">
                <a:solidFill>
                  <a:schemeClr val="tx1"/>
                </a:solidFill>
              </a:rPr>
              <a:t>access to a complete and up-to-date medication history, regardless of location, which means patients will receive more informed care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Increased collaboration among health care professionals 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216496"/>
            <a:ext cx="8261648" cy="707886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Who has heard of eHealth Ontario?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308115"/>
            <a:ext cx="6183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dirty="0" smtClean="0">
                <a:latin typeface="+mj-lt"/>
              </a:rPr>
              <a:t>Positive, Negative, Both </a:t>
            </a:r>
            <a:endParaRPr lang="en-CA" sz="4000" b="1" dirty="0">
              <a:latin typeface="+mj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03920" y="332656"/>
            <a:ext cx="826164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 smtClean="0"/>
              <a:t>Questions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7656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Outlooks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EMR Adopter Project (March 2014)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First Phase 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Integration  of MMS into community pharmacies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Second Phase:</a:t>
            </a:r>
            <a:endParaRPr lang="en-CA" dirty="0">
              <a:solidFill>
                <a:schemeClr val="tx1"/>
              </a:solidFill>
            </a:endParaRP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Integration with Hospitals 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Integration with OLIS </a:t>
            </a:r>
            <a:endParaRPr lang="en-CA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End Goal: Regional Integration (AKA Electronic Health Records (EHRs) for all Ontarians)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98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website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u="sng" dirty="0">
                <a:hlinkClick r:id="rId3"/>
              </a:rPr>
              <a:t>http://</a:t>
            </a:r>
            <a:r>
              <a:rPr lang="en-CA" sz="3600" u="sng" dirty="0" smtClean="0">
                <a:hlinkClick r:id="rId3"/>
              </a:rPr>
              <a:t>ehealthontariomms.weebly.com</a:t>
            </a:r>
            <a:r>
              <a:rPr lang="en-CA" sz="3600" u="sng" dirty="0" smtClean="0"/>
              <a:t> </a:t>
            </a:r>
            <a:endParaRPr lang="en-CA" sz="3600" u="sng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60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en-CA" sz="1200" dirty="0">
                <a:solidFill>
                  <a:schemeClr val="tx1"/>
                </a:solidFill>
              </a:rPr>
              <a:t>Personal ties exposed in eHealth's untendered contracts - Canada - CBC News. Available at: http://www.cbc.ca/news/canada/story/2009/06/02/ehealth-ontario-contracts.html.  Accessed:  Jun 11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,2013.</a:t>
            </a:r>
          </a:p>
          <a:p>
            <a:r>
              <a:rPr lang="en-CA" sz="1200" dirty="0">
                <a:solidFill>
                  <a:schemeClr val="tx1"/>
                </a:solidFill>
              </a:rPr>
              <a:t>Head of eHealth Ontario is fired amid contracts scandal, gets big package - Canada - CBC News. Available at: http://www.cbc.ca/news/canada/story/2009/06/07/ehealth-kramer.html.  Accessed:  June 11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 2013</a:t>
            </a:r>
          </a:p>
          <a:p>
            <a:r>
              <a:rPr lang="en-CA" sz="1200" dirty="0">
                <a:solidFill>
                  <a:schemeClr val="tx1"/>
                </a:solidFill>
              </a:rPr>
              <a:t>EHealth scandal a $1B waste: auditor - Toronto - CBC News. Available at: http://www.cbc.ca/news/canada/toronto/story/2009/10/07/ehealth-auditor.html. Accessed:  June 11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 2013.</a:t>
            </a:r>
          </a:p>
          <a:p>
            <a:r>
              <a:rPr lang="en-CA" sz="1200" dirty="0">
                <a:solidFill>
                  <a:schemeClr val="tx1"/>
                </a:solidFill>
              </a:rPr>
              <a:t>Canada’s First ePrescribing Program Launches in Ontario - eHealth Ontario. Available at: http://www.ehealthontario.on.ca/en/news/view/canadas-first-eprescribing-program-launches-in-ontario. Accessed:  June 11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 2013.</a:t>
            </a:r>
          </a:p>
          <a:p>
            <a:r>
              <a:rPr lang="en-CA" sz="1200" dirty="0">
                <a:solidFill>
                  <a:schemeClr val="tx1"/>
                </a:solidFill>
              </a:rPr>
              <a:t>Online patient records enhancing care for 2 million Ontarians - eHealth Ontario. Available at: http://www.ehealthontario.on.ca/en/news/view/online-patient-records-enhancing-care-for-2-million-ontarians. Accessed: June 11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 2013.</a:t>
            </a:r>
          </a:p>
          <a:p>
            <a:r>
              <a:rPr lang="en-CA" sz="1200" dirty="0">
                <a:solidFill>
                  <a:schemeClr val="tx1"/>
                </a:solidFill>
              </a:rPr>
              <a:t> Diagnostic Imaging Repositories: Provincial strategy | Hospital News. Available at: http://www.hospitalnews.com/diagnostic-imaging-repositories-provincial-strategy-begins-with-regional-successes/. Accessed: June 11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 2013.</a:t>
            </a:r>
          </a:p>
          <a:p>
            <a:r>
              <a:rPr lang="en-CA" sz="1200" dirty="0">
                <a:solidFill>
                  <a:schemeClr val="tx1"/>
                </a:solidFill>
              </a:rPr>
              <a:t>Initiatives - eHealth Ontario. Available at: http://www.ehealthontario.on.ca/en/initiatives. Accessed: June 11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 2013.</a:t>
            </a:r>
          </a:p>
          <a:p>
            <a:r>
              <a:rPr lang="en-CA" sz="1200" dirty="0">
                <a:solidFill>
                  <a:schemeClr val="tx1"/>
                </a:solidFill>
              </a:rPr>
              <a:t>Medication Management System - eHealth Ontario. Available at: http://www.ehealthontario.on.ca/en/initiatives/view/medication-management-system Accessed:  June 11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 2013.</a:t>
            </a:r>
          </a:p>
          <a:p>
            <a:r>
              <a:rPr lang="en-CA" sz="1200" dirty="0">
                <a:solidFill>
                  <a:schemeClr val="tx1"/>
                </a:solidFill>
              </a:rPr>
              <a:t>eHealth Ontario.  “Overview of MMS”. eHealth Ontario, Toronto. June 7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 2013. Internal presentation </a:t>
            </a:r>
          </a:p>
          <a:p>
            <a:r>
              <a:rPr lang="en-CA" sz="1200" dirty="0">
                <a:solidFill>
                  <a:schemeClr val="tx1"/>
                </a:solidFill>
              </a:rPr>
              <a:t> </a:t>
            </a:r>
            <a:r>
              <a:rPr lang="en-CA" sz="1200" dirty="0" smtClean="0">
                <a:solidFill>
                  <a:schemeClr val="tx1"/>
                </a:solidFill>
              </a:rPr>
              <a:t>Image </a:t>
            </a:r>
            <a:r>
              <a:rPr lang="en-CA" sz="1200" dirty="0">
                <a:solidFill>
                  <a:schemeClr val="tx1"/>
                </a:solidFill>
              </a:rPr>
              <a:t>Reference: Electronic Prescriptions: Is Medicare Slapping You With An E-Prescribing Penalty? Available at: http://electronichealthrecordrescue.com/health-care-news/electronic-prescriptions-is-medicare-slapping-you-with-an-e-prescribing-penalty/.  Accessed:  June 11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 2013.</a:t>
            </a:r>
          </a:p>
          <a:p>
            <a:r>
              <a:rPr lang="en-CA" sz="1200" dirty="0">
                <a:solidFill>
                  <a:schemeClr val="tx1"/>
                </a:solidFill>
              </a:rPr>
              <a:t>Image Reference:  Bronx NY Defective Medications Lawyers NYC Attorneys Brooklyn Lawyer Attorney Law Firm Firms New York City. Available at: http://www.accidentlegalhelp.com/defective-medications.html. Accessed: June 11</a:t>
            </a:r>
            <a:r>
              <a:rPr lang="en-CA" sz="1200" baseline="30000" dirty="0">
                <a:solidFill>
                  <a:schemeClr val="tx1"/>
                </a:solidFill>
              </a:rPr>
              <a:t>th</a:t>
            </a:r>
            <a:r>
              <a:rPr lang="en-CA" sz="1200" dirty="0">
                <a:solidFill>
                  <a:schemeClr val="tx1"/>
                </a:solidFill>
              </a:rPr>
              <a:t>, </a:t>
            </a:r>
            <a:r>
              <a:rPr lang="en-CA" sz="1200" dirty="0" smtClean="0">
                <a:solidFill>
                  <a:schemeClr val="tx1"/>
                </a:solidFill>
              </a:rPr>
              <a:t>2013.</a:t>
            </a:r>
          </a:p>
          <a:p>
            <a:r>
              <a:rPr lang="en-CA" sz="1200" dirty="0" smtClean="0">
                <a:solidFill>
                  <a:schemeClr val="tx1"/>
                </a:solidFill>
              </a:rPr>
              <a:t>Question </a:t>
            </a:r>
            <a:r>
              <a:rPr lang="en-CA" sz="1200" dirty="0">
                <a:solidFill>
                  <a:schemeClr val="tx1"/>
                </a:solidFill>
              </a:rPr>
              <a:t>Mark - </a:t>
            </a:r>
            <a:r>
              <a:rPr lang="en-CA" sz="1200" dirty="0" smtClean="0">
                <a:solidFill>
                  <a:schemeClr val="tx1"/>
                </a:solidFill>
              </a:rPr>
              <a:t>Xconomy.Available </a:t>
            </a:r>
            <a:r>
              <a:rPr lang="en-CA" sz="1200" dirty="0">
                <a:solidFill>
                  <a:schemeClr val="tx1"/>
                </a:solidFill>
              </a:rPr>
              <a:t>at: http://www.xconomy.com/san-francisco/2011/11/16/why-do-people-answer-questions-on-qa-sites-ask-com-users-speak-up/attachment/a/ </a:t>
            </a:r>
            <a:r>
              <a:rPr lang="en-CA" sz="1200" dirty="0" smtClean="0">
                <a:solidFill>
                  <a:schemeClr val="tx1"/>
                </a:solidFill>
              </a:rPr>
              <a:t>. </a:t>
            </a:r>
            <a:r>
              <a:rPr lang="en-CA" sz="1200" dirty="0">
                <a:solidFill>
                  <a:schemeClr val="tx1"/>
                </a:solidFill>
              </a:rPr>
              <a:t>A</a:t>
            </a:r>
            <a:r>
              <a:rPr lang="en-CA" sz="1200" dirty="0" smtClean="0">
                <a:solidFill>
                  <a:schemeClr val="tx1"/>
                </a:solidFill>
              </a:rPr>
              <a:t>ccessed</a:t>
            </a:r>
            <a:r>
              <a:rPr lang="en-CA" sz="1200" dirty="0">
                <a:solidFill>
                  <a:schemeClr val="tx1"/>
                </a:solidFill>
              </a:rPr>
              <a:t>: </a:t>
            </a:r>
            <a:r>
              <a:rPr lang="en-CA" sz="1200" dirty="0" smtClean="0">
                <a:solidFill>
                  <a:schemeClr val="tx1"/>
                </a:solidFill>
              </a:rPr>
              <a:t>June 12</a:t>
            </a:r>
            <a:r>
              <a:rPr lang="en-CA" sz="1200" baseline="30000" dirty="0" smtClean="0">
                <a:solidFill>
                  <a:schemeClr val="tx1"/>
                </a:solidFill>
              </a:rPr>
              <a:t>th</a:t>
            </a:r>
            <a:r>
              <a:rPr lang="en-CA" sz="1200" dirty="0" smtClean="0">
                <a:solidFill>
                  <a:schemeClr val="tx1"/>
                </a:solidFill>
              </a:rPr>
              <a:t>, 2013.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  <p:pic>
        <p:nvPicPr>
          <p:cNvPr id="2052" name="Picture 4" descr="http://www.xconomy.com/wordpress/wp-content/images/2011/11/question-mark-stockimage.jpg?da2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72725"/>
            <a:ext cx="35337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9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Negatives </a:t>
            </a:r>
            <a:endParaRPr lang="en-CA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4676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49" y="1844824"/>
            <a:ext cx="637175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7188416" cy="46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Positives</a:t>
            </a:r>
            <a:endParaRPr lang="en-CA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6" y="1052736"/>
            <a:ext cx="79533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33" y="1778426"/>
            <a:ext cx="6969856" cy="507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69251"/>
            <a:ext cx="8264174" cy="429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e-Health Ontario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 smtClean="0">
                <a:solidFill>
                  <a:schemeClr val="tx1"/>
                </a:solidFill>
              </a:rPr>
              <a:t>It is an independent agency </a:t>
            </a:r>
            <a:r>
              <a:rPr lang="en-CA" sz="2800" dirty="0">
                <a:solidFill>
                  <a:schemeClr val="tx1"/>
                </a:solidFill>
              </a:rPr>
              <a:t>of the Ministry of Health and Long-Term </a:t>
            </a:r>
            <a:r>
              <a:rPr lang="en-CA" sz="2800" dirty="0" smtClean="0">
                <a:solidFill>
                  <a:schemeClr val="tx1"/>
                </a:solidFill>
              </a:rPr>
              <a:t>Care (MOHLTC) established by the provincial government in 2008 </a:t>
            </a:r>
          </a:p>
          <a:p>
            <a:endParaRPr lang="en-CA" sz="2000" dirty="0" smtClean="0"/>
          </a:p>
        </p:txBody>
      </p:sp>
      <p:pic>
        <p:nvPicPr>
          <p:cNvPr id="1028" name="Picture 4" descr="http://www.newswire.ca/en/organization/68781/logo?thumb=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244312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they do?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Currently </a:t>
            </a:r>
            <a:r>
              <a:rPr lang="en-CA" dirty="0">
                <a:solidFill>
                  <a:schemeClr val="tx1"/>
                </a:solidFill>
              </a:rPr>
              <a:t>operates the Drug Profile Viewer (DPV) on behalf of </a:t>
            </a:r>
            <a:r>
              <a:rPr lang="en-CA" dirty="0" smtClean="0">
                <a:solidFill>
                  <a:schemeClr val="tx1"/>
                </a:solidFill>
              </a:rPr>
              <a:t>the MOLTHC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provides </a:t>
            </a:r>
            <a:r>
              <a:rPr lang="en-CA" dirty="0">
                <a:solidFill>
                  <a:schemeClr val="tx1"/>
                </a:solidFill>
              </a:rPr>
              <a:t>health care professionals in hospitals and Community Health Centres (CHCs) with access to prescription drug information for Ontario Drug Benefit Program </a:t>
            </a:r>
            <a:r>
              <a:rPr lang="en-CA" dirty="0" smtClean="0">
                <a:solidFill>
                  <a:schemeClr val="tx1"/>
                </a:solidFill>
              </a:rPr>
              <a:t> (ODB) patients 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Ontario’s </a:t>
            </a:r>
            <a:r>
              <a:rPr lang="en-CA" dirty="0">
                <a:solidFill>
                  <a:schemeClr val="tx1"/>
                </a:solidFill>
              </a:rPr>
              <a:t>Electronic Prescribing </a:t>
            </a:r>
            <a:r>
              <a:rPr lang="en-CA" dirty="0" smtClean="0">
                <a:solidFill>
                  <a:schemeClr val="tx1"/>
                </a:solidFill>
              </a:rPr>
              <a:t>Pilot Project: Georgian </a:t>
            </a:r>
            <a:r>
              <a:rPr lang="en-CA" dirty="0">
                <a:solidFill>
                  <a:schemeClr val="tx1"/>
                </a:solidFill>
              </a:rPr>
              <a:t>Bay and Sault Saint </a:t>
            </a:r>
            <a:r>
              <a:rPr lang="en-CA" dirty="0" smtClean="0">
                <a:solidFill>
                  <a:schemeClr val="tx1"/>
                </a:solidFill>
              </a:rPr>
              <a:t>Marie 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91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Initiatives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b="1" dirty="0" smtClean="0">
                <a:solidFill>
                  <a:schemeClr val="tx1"/>
                </a:solidFill>
              </a:rPr>
              <a:t>Medication Management System (MMS)</a:t>
            </a:r>
            <a:r>
              <a:rPr lang="en-CA" sz="2800" b="1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CA" sz="2800" b="1" dirty="0" smtClean="0">
                <a:solidFill>
                  <a:schemeClr val="tx1"/>
                </a:solidFill>
              </a:rPr>
              <a:t>Diagnostic </a:t>
            </a:r>
            <a:r>
              <a:rPr lang="en-CA" sz="2800" b="1" dirty="0">
                <a:solidFill>
                  <a:schemeClr val="tx1"/>
                </a:solidFill>
              </a:rPr>
              <a:t>Imaging </a:t>
            </a:r>
            <a:r>
              <a:rPr lang="en-CA" sz="2800" b="1" dirty="0" smtClean="0">
                <a:solidFill>
                  <a:schemeClr val="tx1"/>
                </a:solidFill>
              </a:rPr>
              <a:t>Program</a:t>
            </a:r>
          </a:p>
          <a:p>
            <a:r>
              <a:rPr lang="en-CA" sz="2800" b="1" dirty="0" smtClean="0">
                <a:solidFill>
                  <a:schemeClr val="tx1"/>
                </a:solidFill>
              </a:rPr>
              <a:t>Drug Profile Viewer (DPV)</a:t>
            </a:r>
          </a:p>
          <a:p>
            <a:r>
              <a:rPr lang="en-CA" sz="2800" b="1" dirty="0" smtClean="0">
                <a:solidFill>
                  <a:schemeClr val="tx1"/>
                </a:solidFill>
              </a:rPr>
              <a:t>Ontario </a:t>
            </a:r>
            <a:r>
              <a:rPr lang="en-CA" sz="2800" b="1" dirty="0">
                <a:solidFill>
                  <a:schemeClr val="tx1"/>
                </a:solidFill>
              </a:rPr>
              <a:t>Laboratories Information </a:t>
            </a:r>
            <a:r>
              <a:rPr lang="en-CA" sz="2800" b="1" dirty="0" smtClean="0">
                <a:solidFill>
                  <a:schemeClr val="tx1"/>
                </a:solidFill>
              </a:rPr>
              <a:t>System (OLIS)</a:t>
            </a:r>
          </a:p>
          <a:p>
            <a:r>
              <a:rPr lang="en-CA" sz="2800" b="1" dirty="0" smtClean="0">
                <a:solidFill>
                  <a:schemeClr val="tx1"/>
                </a:solidFill>
              </a:rPr>
              <a:t>Physician eHealth  (EMR adoption program)</a:t>
            </a:r>
          </a:p>
          <a:p>
            <a:r>
              <a:rPr lang="en-CA" sz="2800" b="1" dirty="0" smtClean="0">
                <a:solidFill>
                  <a:schemeClr val="tx1"/>
                </a:solidFill>
              </a:rPr>
              <a:t>Regional Integration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endParaRPr lang="en-CA" b="1" dirty="0">
              <a:solidFill>
                <a:schemeClr val="tx1"/>
              </a:solidFill>
            </a:endParaRPr>
          </a:p>
          <a:p>
            <a:endParaRPr lang="en-CA" b="1" dirty="0" smtClean="0"/>
          </a:p>
          <a:p>
            <a:endParaRPr lang="en-CA" b="1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 descr="http://www.uaa.alaska.edu/institutionaleffectiveness/Graduation/images/gears_in_motion-copy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78" y="5085184"/>
            <a:ext cx="2385722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Case-Current Practice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14724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500" dirty="0" smtClean="0">
                <a:solidFill>
                  <a:schemeClr val="tx1"/>
                </a:solidFill>
              </a:rPr>
              <a:t>JP </a:t>
            </a:r>
            <a:r>
              <a:rPr lang="en-CA" sz="2500" dirty="0">
                <a:solidFill>
                  <a:schemeClr val="tx1"/>
                </a:solidFill>
              </a:rPr>
              <a:t>is a 60 year old female who is suffering from a reoccurring rash but is out of her cream and has no refills.  Her family physician is on vacation so she decides to go to a local walk-in clinic to see a </a:t>
            </a:r>
            <a:r>
              <a:rPr lang="en-CA" sz="2500" dirty="0" smtClean="0">
                <a:solidFill>
                  <a:schemeClr val="tx1"/>
                </a:solidFill>
              </a:rPr>
              <a:t>physician. JP </a:t>
            </a:r>
            <a:r>
              <a:rPr lang="en-CA" sz="2500" dirty="0">
                <a:solidFill>
                  <a:schemeClr val="tx1"/>
                </a:solidFill>
              </a:rPr>
              <a:t>mentions </a:t>
            </a:r>
            <a:r>
              <a:rPr lang="en-CA" sz="2500" dirty="0" smtClean="0">
                <a:solidFill>
                  <a:schemeClr val="tx1"/>
                </a:solidFill>
              </a:rPr>
              <a:t>to the physician that </a:t>
            </a:r>
            <a:r>
              <a:rPr lang="en-CA" sz="2500" dirty="0">
                <a:solidFill>
                  <a:schemeClr val="tx1"/>
                </a:solidFill>
              </a:rPr>
              <a:t>she </a:t>
            </a:r>
            <a:r>
              <a:rPr lang="en-CA" sz="2500" dirty="0" smtClean="0">
                <a:solidFill>
                  <a:schemeClr val="tx1"/>
                </a:solidFill>
              </a:rPr>
              <a:t>has had </a:t>
            </a:r>
            <a:r>
              <a:rPr lang="en-CA" sz="2500" dirty="0">
                <a:solidFill>
                  <a:schemeClr val="tx1"/>
                </a:solidFill>
              </a:rPr>
              <a:t>this rash </a:t>
            </a:r>
            <a:r>
              <a:rPr lang="en-CA" sz="2500" dirty="0" smtClean="0">
                <a:solidFill>
                  <a:schemeClr val="tx1"/>
                </a:solidFill>
              </a:rPr>
              <a:t>before and tried a number of different creams but only one has worked for her.  JP </a:t>
            </a:r>
            <a:r>
              <a:rPr lang="en-CA" sz="2500" dirty="0">
                <a:solidFill>
                  <a:schemeClr val="tx1"/>
                </a:solidFill>
              </a:rPr>
              <a:t>cannot remember the name of </a:t>
            </a:r>
            <a:r>
              <a:rPr lang="en-CA" sz="2500" dirty="0" smtClean="0">
                <a:solidFill>
                  <a:schemeClr val="tx1"/>
                </a:solidFill>
              </a:rPr>
              <a:t>the cream though. The physician decides to write a prescription for hydrocortisone 2.5% and JP leaves the clinic.   </a:t>
            </a:r>
          </a:p>
          <a:p>
            <a:pPr marL="0" indent="0">
              <a:buNone/>
            </a:pPr>
            <a:endParaRPr lang="en-CA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5378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TS010385378</Template>
  <TotalTime>1007</TotalTime>
  <Words>1915</Words>
  <Application>Microsoft Office PowerPoint</Application>
  <PresentationFormat>On-screen Show (4:3)</PresentationFormat>
  <Paragraphs>189</Paragraphs>
  <Slides>33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TS010385378</vt:lpstr>
      <vt:lpstr>e-Health Ontario: A Medication Management System (MMS) for Ontarians</vt:lpstr>
      <vt:lpstr>Outline</vt:lpstr>
      <vt:lpstr>Who has heard of eHealth Ontario?</vt:lpstr>
      <vt:lpstr>The Negatives </vt:lpstr>
      <vt:lpstr>The Positives</vt:lpstr>
      <vt:lpstr>e-Health Ontario</vt:lpstr>
      <vt:lpstr>What do they do?</vt:lpstr>
      <vt:lpstr>Current Initiatives </vt:lpstr>
      <vt:lpstr>Case-Current Practice </vt:lpstr>
      <vt:lpstr>Case continue…</vt:lpstr>
      <vt:lpstr>Medication Management System (MMS)</vt:lpstr>
      <vt:lpstr>MMS</vt:lpstr>
      <vt:lpstr>Medication Management-Current Landscape</vt:lpstr>
      <vt:lpstr>Medication Management- Future Landscape</vt:lpstr>
      <vt:lpstr>Back to the Case….</vt:lpstr>
      <vt:lpstr>PowerPoint Presentation</vt:lpstr>
      <vt:lpstr>Comprehensive Medication Profile</vt:lpstr>
      <vt:lpstr>PowerPoint Presentation</vt:lpstr>
      <vt:lpstr>PowerPoint Presentation</vt:lpstr>
      <vt:lpstr>e-Prescribing </vt:lpstr>
      <vt:lpstr>PowerPoint Presentation</vt:lpstr>
      <vt:lpstr>PowerPoint Presentation</vt:lpstr>
      <vt:lpstr>Picking up the Rx</vt:lpstr>
      <vt:lpstr>PowerPoint Presentation</vt:lpstr>
      <vt:lpstr>PowerPoint Presentation</vt:lpstr>
      <vt:lpstr>Summary</vt:lpstr>
      <vt:lpstr>Other Functionalities within the MMS</vt:lpstr>
      <vt:lpstr>Benefits for Patients</vt:lpstr>
      <vt:lpstr>Benefit for Pharmacists</vt:lpstr>
      <vt:lpstr>Future Outlooks</vt:lpstr>
      <vt:lpstr>My website </vt:lpstr>
      <vt:lpstr>References 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e-Health Ontario: A Medication Management System (MMS) for Ontarians</dc:title>
  <dc:creator>Nick</dc:creator>
  <cp:lastModifiedBy>Nick</cp:lastModifiedBy>
  <cp:revision>63</cp:revision>
  <dcterms:created xsi:type="dcterms:W3CDTF">2013-06-12T17:06:27Z</dcterms:created>
  <dcterms:modified xsi:type="dcterms:W3CDTF">2013-06-15T00:24:16Z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