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8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71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4CAB7-4C2E-41E0-A9F0-65D67C80FC1E}" type="datetimeFigureOut">
              <a:rPr lang="en-CA" smtClean="0"/>
              <a:t>14/06/2013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B2FE4-2BFF-4DE8-A17B-4E2485B92A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492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07A6-E52F-497D-9B49-53B783514924}" type="slidenum">
              <a:rPr lang="en-CA" smtClean="0"/>
              <a:pPr/>
              <a:t>2</a:t>
            </a:fld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07A6-E52F-497D-9B49-53B783514924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9970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07A6-E52F-497D-9B49-53B783514924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9970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07A6-E52F-497D-9B49-53B783514924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6326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D07A6-E52F-497D-9B49-53B783514924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6326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2FE4-2BFF-4DE8-A17B-4E2485B92AC3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1170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2FE4-2BFF-4DE8-A17B-4E2485B92AC3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0545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B84A-9A22-4417-886C-3189C829643F}" type="datetimeFigureOut">
              <a:rPr lang="en-CA" smtClean="0"/>
              <a:t>14/06/2013</a:t>
            </a:fld>
            <a:endParaRPr lang="en-C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67ED31-43DE-4A3C-87C2-998820995F6E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B84A-9A22-4417-886C-3189C829643F}" type="datetimeFigureOut">
              <a:rPr lang="en-CA" smtClean="0"/>
              <a:t>14/06/2013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7ED31-43DE-4A3C-87C2-998820995F6E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B84A-9A22-4417-886C-3189C829643F}" type="datetimeFigureOut">
              <a:rPr lang="en-CA" smtClean="0"/>
              <a:t>14/06/2013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7ED31-43DE-4A3C-87C2-998820995F6E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B84A-9A22-4417-886C-3189C829643F}" type="datetimeFigureOut">
              <a:rPr lang="en-CA" smtClean="0"/>
              <a:t>14/06/2013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7ED31-43DE-4A3C-87C2-998820995F6E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B84A-9A22-4417-886C-3189C829643F}" type="datetimeFigureOut">
              <a:rPr lang="en-CA" smtClean="0"/>
              <a:t>14/06/2013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7ED31-43DE-4A3C-87C2-998820995F6E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B84A-9A22-4417-886C-3189C829643F}" type="datetimeFigureOut">
              <a:rPr lang="en-CA" smtClean="0"/>
              <a:t>14/06/2013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7ED31-43DE-4A3C-87C2-998820995F6E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B84A-9A22-4417-886C-3189C829643F}" type="datetimeFigureOut">
              <a:rPr lang="en-CA" smtClean="0"/>
              <a:t>14/06/2013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7ED31-43DE-4A3C-87C2-998820995F6E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B84A-9A22-4417-886C-3189C829643F}" type="datetimeFigureOut">
              <a:rPr lang="en-CA" smtClean="0"/>
              <a:t>14/06/2013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7ED31-43DE-4A3C-87C2-998820995F6E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B84A-9A22-4417-886C-3189C829643F}" type="datetimeFigureOut">
              <a:rPr lang="en-CA" smtClean="0"/>
              <a:t>14/06/2013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7ED31-43DE-4A3C-87C2-998820995F6E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B84A-9A22-4417-886C-3189C829643F}" type="datetimeFigureOut">
              <a:rPr lang="en-CA" smtClean="0"/>
              <a:t>14/06/2013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7ED31-43DE-4A3C-87C2-998820995F6E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B84A-9A22-4417-886C-3189C829643F}" type="datetimeFigureOut">
              <a:rPr lang="en-CA" smtClean="0"/>
              <a:t>14/06/2013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7ED31-43DE-4A3C-87C2-998820995F6E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3DCB84A-9A22-4417-886C-3189C829643F}" type="datetimeFigureOut">
              <a:rPr lang="en-CA" smtClean="0"/>
              <a:t>14/06/2013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C67ED31-43DE-4A3C-87C2-998820995F6E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55576" y="2708920"/>
            <a:ext cx="7772400" cy="943745"/>
          </a:xfrm>
        </p:spPr>
        <p:txBody>
          <a:bodyPr/>
          <a:lstStyle/>
          <a:p>
            <a:r>
              <a:rPr lang="en-CA" sz="4400" b="1" dirty="0" smtClean="0"/>
              <a:t/>
            </a:r>
            <a:br>
              <a:rPr lang="en-CA" sz="4400" b="1" dirty="0" smtClean="0"/>
            </a:br>
            <a:r>
              <a:rPr lang="en-CA" sz="4800" b="1" dirty="0" smtClean="0"/>
              <a:t>Case </a:t>
            </a:r>
            <a:r>
              <a:rPr lang="en-CA" sz="4800" b="1" dirty="0" smtClean="0"/>
              <a:t>#2- </a:t>
            </a:r>
            <a:r>
              <a:rPr lang="en-CA" sz="4800" b="1" dirty="0" smtClean="0"/>
              <a:t>Prescription</a:t>
            </a:r>
            <a:r>
              <a:rPr lang="en-CA" sz="4800" b="1" dirty="0" smtClean="0"/>
              <a:t> </a:t>
            </a:r>
            <a:r>
              <a:rPr lang="en-CA" sz="4800" b="1" dirty="0" smtClean="0"/>
              <a:t>Renewal</a:t>
            </a:r>
            <a:endParaRPr lang="en-CA" sz="4400" b="1" dirty="0"/>
          </a:p>
        </p:txBody>
      </p:sp>
    </p:spTree>
    <p:extLst>
      <p:ext uri="{BB962C8B-B14F-4D97-AF65-F5344CB8AC3E}">
        <p14:creationId xmlns:p14="http://schemas.microsoft.com/office/powerpoint/2010/main" val="13442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5546" y="188640"/>
            <a:ext cx="8229600" cy="639147"/>
          </a:xfrm>
        </p:spPr>
        <p:txBody>
          <a:bodyPr/>
          <a:lstStyle/>
          <a:p>
            <a:pPr algn="ctr"/>
            <a:r>
              <a:rPr lang="en-CA" sz="4000" dirty="0" smtClean="0"/>
              <a:t>Summary (follow the arrows)</a:t>
            </a:r>
            <a:endParaRPr lang="en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97" y="1098276"/>
            <a:ext cx="937324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97219"/>
            <a:ext cx="12382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36912"/>
            <a:ext cx="2036637" cy="212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74437" y="2070246"/>
            <a:ext cx="113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/>
              <a:t>Step 1</a:t>
            </a:r>
            <a:endParaRPr lang="en-CA" sz="2400" b="1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529" y="3234846"/>
            <a:ext cx="1133786" cy="936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2348011" y="2049719"/>
            <a:ext cx="855837" cy="80321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240485" y="2199630"/>
            <a:ext cx="771675" cy="65330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15975" y="2049719"/>
            <a:ext cx="113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/>
              <a:t>Step </a:t>
            </a:r>
            <a:r>
              <a:rPr lang="en-CA" sz="2400" b="1" dirty="0" smtClean="0"/>
              <a:t>2</a:t>
            </a:r>
            <a:endParaRPr lang="en-CA" sz="2400" b="1" dirty="0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484" y="1156979"/>
            <a:ext cx="1768549" cy="913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023" y="5157192"/>
            <a:ext cx="802286" cy="1439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91" y="4436170"/>
            <a:ext cx="673330" cy="1009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Arrow Connector 22"/>
          <p:cNvCxnSpPr/>
          <p:nvPr/>
        </p:nvCxnSpPr>
        <p:spPr>
          <a:xfrm flipH="1" flipV="1">
            <a:off x="1979712" y="5262442"/>
            <a:ext cx="1728192" cy="75884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210165" y="4619893"/>
            <a:ext cx="12001" cy="64254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558529" y="4158228"/>
            <a:ext cx="113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/>
              <a:t>Step </a:t>
            </a:r>
            <a:r>
              <a:rPr lang="en-CA" sz="2400" b="1" dirty="0" smtClean="0"/>
              <a:t>3</a:t>
            </a:r>
            <a:endParaRPr lang="en-CA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623309" y="5660987"/>
            <a:ext cx="113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/>
              <a:t>Step </a:t>
            </a:r>
            <a:r>
              <a:rPr lang="en-CA" sz="2400" b="1" dirty="0" smtClean="0"/>
              <a:t>4</a:t>
            </a:r>
            <a:endParaRPr lang="en-CA" sz="2400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053758" y="2511384"/>
            <a:ext cx="0" cy="72346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1"/>
          </p:cNvCxnSpPr>
          <p:nvPr/>
        </p:nvCxnSpPr>
        <p:spPr>
          <a:xfrm flipH="1" flipV="1">
            <a:off x="5364088" y="3698379"/>
            <a:ext cx="1194441" cy="477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08" y="3397597"/>
            <a:ext cx="1026721" cy="976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1882122" y="3654773"/>
            <a:ext cx="113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/>
              <a:t>Step </a:t>
            </a:r>
            <a:r>
              <a:rPr lang="en-CA" sz="2400" b="1" dirty="0"/>
              <a:t>5</a:t>
            </a:r>
            <a:endParaRPr lang="en-CA" sz="2400" b="1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873689" y="4170754"/>
            <a:ext cx="1293371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63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  <p:bldP spid="28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231777"/>
          </a:xfrm>
        </p:spPr>
        <p:txBody>
          <a:bodyPr/>
          <a:lstStyle/>
          <a:p>
            <a:r>
              <a:rPr lang="en-CA" sz="5400" b="1" dirty="0" smtClean="0"/>
              <a:t>End of Case</a:t>
            </a:r>
            <a:endParaRPr lang="en-CA" sz="5400" b="1" dirty="0"/>
          </a:p>
        </p:txBody>
      </p:sp>
    </p:spTree>
    <p:extLst>
      <p:ext uri="{BB962C8B-B14F-4D97-AF65-F5344CB8AC3E}">
        <p14:creationId xmlns:p14="http://schemas.microsoft.com/office/powerpoint/2010/main" val="212976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27" y="1196752"/>
            <a:ext cx="8313463" cy="230425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en-CA" sz="6800" dirty="0" smtClean="0"/>
          </a:p>
          <a:p>
            <a:pPr marL="0" indent="0" algn="ctr">
              <a:buNone/>
            </a:pPr>
            <a:r>
              <a:rPr lang="en-CA" sz="6800" dirty="0" smtClean="0">
                <a:solidFill>
                  <a:schemeClr val="tx1"/>
                </a:solidFill>
              </a:rPr>
              <a:t>John is </a:t>
            </a:r>
            <a:r>
              <a:rPr lang="en-CA" sz="6800" dirty="0">
                <a:solidFill>
                  <a:schemeClr val="tx1"/>
                </a:solidFill>
              </a:rPr>
              <a:t>a </a:t>
            </a:r>
            <a:r>
              <a:rPr lang="en-CA" sz="6800" dirty="0" smtClean="0">
                <a:solidFill>
                  <a:schemeClr val="tx1"/>
                </a:solidFill>
              </a:rPr>
              <a:t>45 year old male who has no refills left on his anti-hypertensive medications. He decided to phone his local pharmacy to request a refill of his </a:t>
            </a:r>
            <a:r>
              <a:rPr lang="en-CA" sz="6800" dirty="0" smtClean="0">
                <a:solidFill>
                  <a:schemeClr val="tx1"/>
                </a:solidFill>
              </a:rPr>
              <a:t>prescription (Rx)</a:t>
            </a:r>
            <a:r>
              <a:rPr lang="en-CA" sz="6800" dirty="0" smtClean="0">
                <a:solidFill>
                  <a:schemeClr val="tx1"/>
                </a:solidFill>
              </a:rPr>
              <a:t> </a:t>
            </a:r>
            <a:r>
              <a:rPr lang="en-CA" sz="6800" dirty="0" smtClean="0">
                <a:solidFill>
                  <a:schemeClr val="tx1"/>
                </a:solidFill>
              </a:rPr>
              <a:t>from his </a:t>
            </a:r>
            <a:r>
              <a:rPr lang="en-CA" sz="6800" dirty="0" smtClean="0">
                <a:solidFill>
                  <a:schemeClr val="tx1"/>
                </a:solidFill>
              </a:rPr>
              <a:t>cardiologist Dr. Smith.</a:t>
            </a:r>
            <a:endParaRPr lang="en-CA" sz="6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CA" sz="4400" dirty="0" smtClean="0">
                <a:solidFill>
                  <a:schemeClr val="tx1"/>
                </a:solidFill>
              </a:rPr>
              <a:t> </a:t>
            </a:r>
            <a:endParaRPr lang="en-CA" sz="4400" dirty="0"/>
          </a:p>
          <a:p>
            <a:pPr marL="0" indent="0" algn="ctr">
              <a:buNone/>
            </a:pPr>
            <a:r>
              <a:rPr lang="en-CA" dirty="0" smtClean="0">
                <a:solidFill>
                  <a:schemeClr val="tx1"/>
                </a:solidFill>
              </a:rPr>
              <a:t> 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aafp.org/online/etc/medialib/aafp_org/images/news_folder/aafp_news_now/june-2013/sunscreen-annals-study.Par.0001.Image.39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140968"/>
            <a:ext cx="371475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50980" y="5788656"/>
            <a:ext cx="11416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100" dirty="0"/>
              <a:t>www.aafp.org</a:t>
            </a:r>
            <a:r>
              <a:rPr lang="en-CA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3270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1580935"/>
            <a:ext cx="5050904" cy="3503815"/>
          </a:xfrm>
        </p:spPr>
        <p:txBody>
          <a:bodyPr>
            <a:normAutofit fontScale="92500" lnSpcReduction="10000"/>
          </a:bodyPr>
          <a:lstStyle/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sz="2200" dirty="0" smtClean="0">
                <a:solidFill>
                  <a:schemeClr val="tx1"/>
                </a:solidFill>
              </a:rPr>
              <a:t>The </a:t>
            </a:r>
            <a:r>
              <a:rPr lang="en-CA" sz="2200" dirty="0" smtClean="0">
                <a:solidFill>
                  <a:schemeClr val="tx1"/>
                </a:solidFill>
              </a:rPr>
              <a:t>Pharmacist </a:t>
            </a:r>
            <a:r>
              <a:rPr lang="en-CA" sz="2200" dirty="0" smtClean="0">
                <a:solidFill>
                  <a:schemeClr val="tx1"/>
                </a:solidFill>
              </a:rPr>
              <a:t>logins into the Pharmacy System and finds John’s profile.</a:t>
            </a:r>
          </a:p>
          <a:p>
            <a:r>
              <a:rPr lang="en-CA" sz="2200" dirty="0" smtClean="0">
                <a:solidFill>
                  <a:schemeClr val="tx1"/>
                </a:solidFill>
              </a:rPr>
              <a:t>He confirms that John has no refills left on his anti-hypertension medication and sends </a:t>
            </a:r>
            <a:r>
              <a:rPr lang="en-CA" sz="2200" dirty="0">
                <a:solidFill>
                  <a:schemeClr val="tx1"/>
                </a:solidFill>
              </a:rPr>
              <a:t>a</a:t>
            </a:r>
            <a:r>
              <a:rPr lang="en-CA" sz="2200" dirty="0" smtClean="0">
                <a:solidFill>
                  <a:schemeClr val="tx1"/>
                </a:solidFill>
              </a:rPr>
              <a:t> </a:t>
            </a:r>
            <a:r>
              <a:rPr lang="en-CA" sz="2200" dirty="0" smtClean="0">
                <a:solidFill>
                  <a:schemeClr val="tx1"/>
                </a:solidFill>
              </a:rPr>
              <a:t>renewal request through the </a:t>
            </a:r>
            <a:r>
              <a:rPr lang="en-CA" sz="2200" dirty="0" smtClean="0">
                <a:solidFill>
                  <a:schemeClr val="tx1"/>
                </a:solidFill>
              </a:rPr>
              <a:t>medication management system (MMS) </a:t>
            </a:r>
            <a:r>
              <a:rPr lang="en-CA" sz="2200" dirty="0" smtClean="0">
                <a:solidFill>
                  <a:schemeClr val="tx1"/>
                </a:solidFill>
              </a:rPr>
              <a:t>to </a:t>
            </a:r>
            <a:r>
              <a:rPr lang="en-CA" sz="2200" dirty="0" smtClean="0">
                <a:solidFill>
                  <a:schemeClr val="tx1"/>
                </a:solidFill>
              </a:rPr>
              <a:t>his cardiologist Dr. Smith</a:t>
            </a:r>
          </a:p>
          <a:p>
            <a:pPr marL="0" indent="0">
              <a:buNone/>
            </a:pPr>
            <a:r>
              <a:rPr lang="en-CA" sz="2200" dirty="0" smtClean="0">
                <a:solidFill>
                  <a:schemeClr val="tx1"/>
                </a:solidFill>
              </a:rPr>
              <a:t>  </a:t>
            </a:r>
            <a:endParaRPr lang="en-CA" sz="2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73" y="666228"/>
            <a:ext cx="937324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035" y="2248784"/>
            <a:ext cx="1676597" cy="174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035" y="4725144"/>
            <a:ext cx="1768549" cy="913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333" y="622026"/>
            <a:ext cx="12382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979712" y="1574526"/>
            <a:ext cx="0" cy="67425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95641" y="4050886"/>
            <a:ext cx="0" cy="67425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81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656346"/>
            <a:ext cx="5050904" cy="3008400"/>
          </a:xfrm>
        </p:spPr>
        <p:txBody>
          <a:bodyPr>
            <a:normAutofit fontScale="92500"/>
          </a:bodyPr>
          <a:lstStyle/>
          <a:p>
            <a:r>
              <a:rPr lang="en-CA" sz="2200" dirty="0" smtClean="0">
                <a:solidFill>
                  <a:schemeClr val="tx1"/>
                </a:solidFill>
              </a:rPr>
              <a:t>Dr</a:t>
            </a:r>
            <a:r>
              <a:rPr lang="en-CA" sz="2200" dirty="0" smtClean="0">
                <a:solidFill>
                  <a:schemeClr val="tx1"/>
                </a:solidFill>
              </a:rPr>
              <a:t>. Smith </a:t>
            </a:r>
            <a:r>
              <a:rPr lang="en-CA" sz="2200" dirty="0" smtClean="0">
                <a:solidFill>
                  <a:schemeClr val="tx1"/>
                </a:solidFill>
              </a:rPr>
              <a:t>receives a notification in his electronic medication records (EMR) for a renewal request (John’s anti-hypertensive medication)</a:t>
            </a:r>
            <a:endParaRPr lang="en-CA" sz="2200" dirty="0" smtClean="0">
              <a:solidFill>
                <a:schemeClr val="tx1"/>
              </a:solidFill>
            </a:endParaRPr>
          </a:p>
          <a:p>
            <a:r>
              <a:rPr lang="en-CA" sz="2200" dirty="0" smtClean="0">
                <a:solidFill>
                  <a:schemeClr val="tx1"/>
                </a:solidFill>
              </a:rPr>
              <a:t>Dr. Smith looks at John’s profile in the EMR and decides </a:t>
            </a:r>
            <a:r>
              <a:rPr lang="en-CA" sz="2200" dirty="0">
                <a:solidFill>
                  <a:schemeClr val="tx1"/>
                </a:solidFill>
              </a:rPr>
              <a:t>to prescribe the same </a:t>
            </a:r>
            <a:r>
              <a:rPr lang="en-CA" sz="2200" dirty="0" smtClean="0">
                <a:solidFill>
                  <a:schemeClr val="tx1"/>
                </a:solidFill>
              </a:rPr>
              <a:t>medication and </a:t>
            </a:r>
            <a:r>
              <a:rPr lang="en-CA" sz="2200" dirty="0" smtClean="0">
                <a:solidFill>
                  <a:schemeClr val="tx1"/>
                </a:solidFill>
              </a:rPr>
              <a:t>starts to create a ePrescription (eRx)</a:t>
            </a:r>
            <a:endParaRPr lang="en-CA" sz="2200" dirty="0">
              <a:solidFill>
                <a:schemeClr val="tx1"/>
              </a:solidFill>
            </a:endParaRPr>
          </a:p>
          <a:p>
            <a:endParaRPr lang="en-CA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855625" y="3068960"/>
            <a:ext cx="0" cy="100811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37" y="4221088"/>
            <a:ext cx="1768549" cy="913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14" y="1174669"/>
            <a:ext cx="1676597" cy="174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65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lectronichealthrecordrescue.com/wp-content/uploads/2011/06/electronic-prescrip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793" y="2780927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39752" y="55172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sz="900" dirty="0"/>
              <a:t>http://electronichealthrecordrescue.com/health-care-news/electronic-prescriptions-is-medicare-slapping-you-with-an-e-prescribing-penalty/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008112"/>
          </a:xfrm>
        </p:spPr>
        <p:txBody>
          <a:bodyPr/>
          <a:lstStyle/>
          <a:p>
            <a:r>
              <a:rPr lang="en-C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ePrescribing </a:t>
            </a:r>
            <a:endParaRPr lang="en-C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98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188640"/>
            <a:ext cx="4834880" cy="6264696"/>
          </a:xfrm>
        </p:spPr>
        <p:txBody>
          <a:bodyPr>
            <a:normAutofit fontScale="92500" lnSpcReduction="10000"/>
          </a:bodyPr>
          <a:lstStyle/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Dr</a:t>
            </a:r>
            <a:r>
              <a:rPr lang="en-CA" dirty="0" smtClean="0">
                <a:solidFill>
                  <a:schemeClr val="tx1"/>
                </a:solidFill>
              </a:rPr>
              <a:t>. Smith uses </a:t>
            </a:r>
            <a:r>
              <a:rPr lang="en-CA" dirty="0">
                <a:solidFill>
                  <a:schemeClr val="tx1"/>
                </a:solidFill>
              </a:rPr>
              <a:t>the EMR to create the eRx and is prompted to include all the necessary information like drug name and instructions </a:t>
            </a:r>
          </a:p>
          <a:p>
            <a:r>
              <a:rPr lang="en-CA" dirty="0">
                <a:solidFill>
                  <a:schemeClr val="tx1"/>
                </a:solidFill>
              </a:rPr>
              <a:t>He includes no refills as he would like to see </a:t>
            </a:r>
            <a:r>
              <a:rPr lang="en-CA" dirty="0" smtClean="0">
                <a:solidFill>
                  <a:schemeClr val="tx1"/>
                </a:solidFill>
              </a:rPr>
              <a:t>John </a:t>
            </a:r>
            <a:r>
              <a:rPr lang="en-CA" dirty="0" smtClean="0">
                <a:solidFill>
                  <a:schemeClr val="tx1"/>
                </a:solidFill>
              </a:rPr>
              <a:t>next</a:t>
            </a:r>
            <a:r>
              <a:rPr lang="en-CA" dirty="0" smtClean="0">
                <a:solidFill>
                  <a:schemeClr val="tx1"/>
                </a:solidFill>
              </a:rPr>
              <a:t> </a:t>
            </a:r>
            <a:r>
              <a:rPr lang="en-CA" dirty="0">
                <a:solidFill>
                  <a:schemeClr val="tx1"/>
                </a:solidFill>
              </a:rPr>
              <a:t>month </a:t>
            </a:r>
            <a:r>
              <a:rPr lang="en-CA" dirty="0" smtClean="0">
                <a:solidFill>
                  <a:schemeClr val="tx1"/>
                </a:solidFill>
              </a:rPr>
              <a:t>for check-up</a:t>
            </a:r>
            <a:endParaRPr lang="en-CA" dirty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Dr</a:t>
            </a:r>
            <a:r>
              <a:rPr lang="en-CA" dirty="0" smtClean="0">
                <a:solidFill>
                  <a:schemeClr val="tx1"/>
                </a:solidFill>
              </a:rPr>
              <a:t>. </a:t>
            </a:r>
            <a:r>
              <a:rPr lang="en-CA" dirty="0" smtClean="0">
                <a:solidFill>
                  <a:schemeClr val="tx1"/>
                </a:solidFill>
              </a:rPr>
              <a:t>Smith “assigns” </a:t>
            </a:r>
            <a:r>
              <a:rPr lang="en-CA" dirty="0">
                <a:solidFill>
                  <a:schemeClr val="tx1"/>
                </a:solidFill>
              </a:rPr>
              <a:t>the eRx back to the John’s </a:t>
            </a:r>
            <a:r>
              <a:rPr lang="en-CA" dirty="0" smtClean="0">
                <a:solidFill>
                  <a:schemeClr val="tx1"/>
                </a:solidFill>
              </a:rPr>
              <a:t>pharmacy and </a:t>
            </a:r>
            <a:r>
              <a:rPr lang="en-CA" dirty="0" smtClean="0">
                <a:solidFill>
                  <a:schemeClr val="tx1"/>
                </a:solidFill>
              </a:rPr>
              <a:t>hits </a:t>
            </a:r>
            <a:r>
              <a:rPr lang="en-CA" dirty="0" smtClean="0">
                <a:solidFill>
                  <a:schemeClr val="tx1"/>
                </a:solidFill>
              </a:rPr>
              <a:t>send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The eRX is </a:t>
            </a:r>
            <a:r>
              <a:rPr lang="en-CA" dirty="0">
                <a:solidFill>
                  <a:schemeClr val="tx1"/>
                </a:solidFill>
              </a:rPr>
              <a:t>securely sent to the </a:t>
            </a:r>
            <a:r>
              <a:rPr lang="en-CA" dirty="0" smtClean="0">
                <a:solidFill>
                  <a:schemeClr val="tx1"/>
                </a:solidFill>
              </a:rPr>
              <a:t>MMS which does a series of checks: </a:t>
            </a:r>
            <a:endParaRPr lang="en-CA" dirty="0">
              <a:solidFill>
                <a:schemeClr val="tx1"/>
              </a:solidFill>
            </a:endParaRPr>
          </a:p>
          <a:p>
            <a:pPr lvl="1"/>
            <a:r>
              <a:rPr lang="en-CA" sz="1700" dirty="0" smtClean="0">
                <a:solidFill>
                  <a:schemeClr val="tx1"/>
                </a:solidFill>
              </a:rPr>
              <a:t>A </a:t>
            </a:r>
            <a:r>
              <a:rPr lang="en-CA" sz="1700" dirty="0">
                <a:solidFill>
                  <a:schemeClr val="tx1"/>
                </a:solidFill>
              </a:rPr>
              <a:t>basic check to make sure the prescription is complete </a:t>
            </a:r>
          </a:p>
          <a:p>
            <a:pPr lvl="1"/>
            <a:r>
              <a:rPr lang="en-CA" sz="1700" dirty="0" smtClean="0">
                <a:solidFill>
                  <a:schemeClr val="tx1"/>
                </a:solidFill>
              </a:rPr>
              <a:t>A </a:t>
            </a:r>
            <a:r>
              <a:rPr lang="en-CA" sz="1700" dirty="0">
                <a:solidFill>
                  <a:schemeClr val="tx1"/>
                </a:solidFill>
              </a:rPr>
              <a:t>check to make sure it does not interact with any allergies </a:t>
            </a:r>
            <a:r>
              <a:rPr lang="en-CA" sz="1700" dirty="0" smtClean="0">
                <a:solidFill>
                  <a:schemeClr val="tx1"/>
                </a:solidFill>
              </a:rPr>
              <a:t>or  any drug-drug interactions</a:t>
            </a:r>
            <a:endParaRPr lang="en-CA" sz="1700" dirty="0">
              <a:solidFill>
                <a:schemeClr val="tx1"/>
              </a:solidFill>
            </a:endParaRPr>
          </a:p>
          <a:p>
            <a:endParaRPr lang="en-CA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dirty="0"/>
          </a:p>
          <a:p>
            <a:endParaRPr lang="en-CA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63687" y="1556792"/>
            <a:ext cx="1" cy="108012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13" y="546080"/>
            <a:ext cx="1768549" cy="913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96" y="2638373"/>
            <a:ext cx="1865183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62" y="5445224"/>
            <a:ext cx="12382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1746472" y="4725144"/>
            <a:ext cx="0" cy="68407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09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07431"/>
          </a:xfrm>
        </p:spPr>
        <p:txBody>
          <a:bodyPr/>
          <a:lstStyle/>
          <a:p>
            <a:r>
              <a:rPr lang="en-CA" sz="5400" b="1" dirty="0" smtClean="0"/>
              <a:t>Back at the Pharmacy</a:t>
            </a:r>
            <a:endParaRPr lang="en-CA" sz="5400" b="1" dirty="0"/>
          </a:p>
        </p:txBody>
      </p:sp>
    </p:spTree>
    <p:extLst>
      <p:ext uri="{BB962C8B-B14F-4D97-AF65-F5344CB8AC3E}">
        <p14:creationId xmlns:p14="http://schemas.microsoft.com/office/powerpoint/2010/main" val="17906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332656"/>
            <a:ext cx="4032448" cy="6049756"/>
          </a:xfrm>
        </p:spPr>
        <p:txBody>
          <a:bodyPr>
            <a:normAutofit fontScale="25000" lnSpcReduction="20000"/>
          </a:bodyPr>
          <a:lstStyle/>
          <a:p>
            <a:endParaRPr lang="en-CA" sz="8800" dirty="0" smtClean="0">
              <a:solidFill>
                <a:schemeClr val="tx1"/>
              </a:solidFill>
            </a:endParaRPr>
          </a:p>
          <a:p>
            <a:endParaRPr lang="en-CA" sz="8800" dirty="0" smtClean="0">
              <a:solidFill>
                <a:schemeClr val="tx1"/>
              </a:solidFill>
            </a:endParaRPr>
          </a:p>
          <a:p>
            <a:r>
              <a:rPr lang="en-CA" sz="8800" dirty="0" smtClean="0">
                <a:solidFill>
                  <a:schemeClr val="tx1"/>
                </a:solidFill>
              </a:rPr>
              <a:t>The Pharmacist receives </a:t>
            </a:r>
            <a:r>
              <a:rPr lang="en-CA" sz="8800" dirty="0">
                <a:solidFill>
                  <a:schemeClr val="tx1"/>
                </a:solidFill>
              </a:rPr>
              <a:t>the </a:t>
            </a:r>
            <a:r>
              <a:rPr lang="en-CA" sz="8800" dirty="0" smtClean="0">
                <a:solidFill>
                  <a:schemeClr val="tx1"/>
                </a:solidFill>
              </a:rPr>
              <a:t>eRx in </a:t>
            </a:r>
            <a:r>
              <a:rPr lang="en-CA" sz="8800" dirty="0">
                <a:solidFill>
                  <a:schemeClr val="tx1"/>
                </a:solidFill>
              </a:rPr>
              <a:t>the </a:t>
            </a:r>
            <a:r>
              <a:rPr lang="en-CA" sz="8800" dirty="0" smtClean="0">
                <a:solidFill>
                  <a:schemeClr val="tx1"/>
                </a:solidFill>
              </a:rPr>
              <a:t>pharmacy system and can start dispensing the medication (including making sure there are no drug interactions of allergies etc..)</a:t>
            </a:r>
          </a:p>
          <a:p>
            <a:endParaRPr lang="en-CA" sz="8800" dirty="0">
              <a:solidFill>
                <a:schemeClr val="tx1"/>
              </a:solidFill>
            </a:endParaRPr>
          </a:p>
          <a:p>
            <a:r>
              <a:rPr lang="en-CA" sz="8800" dirty="0" smtClean="0">
                <a:solidFill>
                  <a:schemeClr val="tx1"/>
                </a:solidFill>
              </a:rPr>
              <a:t>John’s phones the next morning to see if his renewal request has been accepted. The Pharmacist notified </a:t>
            </a:r>
            <a:r>
              <a:rPr lang="en-CA" sz="8800" dirty="0" smtClean="0">
                <a:solidFill>
                  <a:schemeClr val="tx1"/>
                </a:solidFill>
              </a:rPr>
              <a:t>him </a:t>
            </a:r>
            <a:r>
              <a:rPr lang="en-CA" sz="8800" dirty="0" smtClean="0">
                <a:solidFill>
                  <a:schemeClr val="tx1"/>
                </a:solidFill>
              </a:rPr>
              <a:t>that his medication is ready to pick up.  </a:t>
            </a:r>
            <a:endParaRPr lang="en-CA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398" y="4221088"/>
            <a:ext cx="937324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221088"/>
            <a:ext cx="12382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208" y="836712"/>
            <a:ext cx="1865183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2195736" y="2891853"/>
            <a:ext cx="1" cy="108012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91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404664"/>
            <a:ext cx="4258816" cy="5750099"/>
          </a:xfrm>
        </p:spPr>
        <p:txBody>
          <a:bodyPr>
            <a:normAutofit fontScale="92500" lnSpcReduction="20000"/>
          </a:bodyPr>
          <a:lstStyle/>
          <a:p>
            <a:endParaRPr lang="en-CA" dirty="0"/>
          </a:p>
          <a:p>
            <a:endParaRPr lang="en-CA" sz="2200" dirty="0">
              <a:solidFill>
                <a:schemeClr val="tx1"/>
              </a:solidFill>
            </a:endParaRP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John </a:t>
            </a:r>
            <a:r>
              <a:rPr lang="en-CA" dirty="0" smtClean="0">
                <a:solidFill>
                  <a:schemeClr val="tx1"/>
                </a:solidFill>
              </a:rPr>
              <a:t>comes into the pharmacy a few hours later and the medication is retrieved and given to him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He is notified by the Pharmacist that his cardiologist has authorized no refills as he would like to see him next month </a:t>
            </a:r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John </a:t>
            </a:r>
            <a:r>
              <a:rPr lang="en-CA" dirty="0" smtClean="0">
                <a:solidFill>
                  <a:schemeClr val="tx1"/>
                </a:solidFill>
              </a:rPr>
              <a:t>leaves the pharmacy with the medication and the Pharmacist records </a:t>
            </a:r>
            <a:r>
              <a:rPr lang="en-CA" dirty="0">
                <a:solidFill>
                  <a:schemeClr val="tx1"/>
                </a:solidFill>
              </a:rPr>
              <a:t>in the MMS that the prescription has been picked </a:t>
            </a:r>
            <a:r>
              <a:rPr lang="en-CA" dirty="0" smtClean="0">
                <a:solidFill>
                  <a:schemeClr val="tx1"/>
                </a:solidFill>
              </a:rPr>
              <a:t>up</a:t>
            </a:r>
            <a:endParaRPr lang="en-CA" dirty="0">
              <a:solidFill>
                <a:schemeClr val="tx1"/>
              </a:solidFill>
            </a:endParaRPr>
          </a:p>
          <a:p>
            <a:endParaRPr lang="en-CA" sz="2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258" y="1268760"/>
            <a:ext cx="2304256" cy="105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267744" y="2564904"/>
            <a:ext cx="0" cy="82927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152" y="3573016"/>
            <a:ext cx="1865183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06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115</TotalTime>
  <Words>385</Words>
  <Application>Microsoft Office PowerPoint</Application>
  <PresentationFormat>On-screen Show (4:3)</PresentationFormat>
  <Paragraphs>48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 Case #2- Prescription Renewal</vt:lpstr>
      <vt:lpstr>PowerPoint Presentation</vt:lpstr>
      <vt:lpstr>PowerPoint Presentation</vt:lpstr>
      <vt:lpstr>PowerPoint Presentation</vt:lpstr>
      <vt:lpstr>ePrescribing </vt:lpstr>
      <vt:lpstr>PowerPoint Presentation</vt:lpstr>
      <vt:lpstr>Back at the Pharmacy</vt:lpstr>
      <vt:lpstr>PowerPoint Presentation</vt:lpstr>
      <vt:lpstr>PowerPoint Presentation</vt:lpstr>
      <vt:lpstr>Summary (follow the arrows)</vt:lpstr>
      <vt:lpstr>End of Case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#1-Skin Rash/Walk-in Clinic</dc:title>
  <dc:creator>Nick</dc:creator>
  <cp:lastModifiedBy>Nick</cp:lastModifiedBy>
  <cp:revision>13</cp:revision>
  <dcterms:created xsi:type="dcterms:W3CDTF">2013-06-13T03:20:58Z</dcterms:created>
  <dcterms:modified xsi:type="dcterms:W3CDTF">2013-06-14T23:09:18Z</dcterms:modified>
</cp:coreProperties>
</file>